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0"/>
  </p:notesMasterIdLst>
  <p:sldIdLst>
    <p:sldId id="256" r:id="rId2"/>
    <p:sldId id="356" r:id="rId3"/>
    <p:sldId id="257" r:id="rId4"/>
    <p:sldId id="327" r:id="rId5"/>
    <p:sldId id="328" r:id="rId6"/>
    <p:sldId id="359" r:id="rId7"/>
    <p:sldId id="355" r:id="rId8"/>
    <p:sldId id="331" r:id="rId9"/>
    <p:sldId id="332" r:id="rId10"/>
    <p:sldId id="360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58" r:id="rId20"/>
    <p:sldId id="341" r:id="rId21"/>
    <p:sldId id="342" r:id="rId22"/>
    <p:sldId id="343" r:id="rId23"/>
    <p:sldId id="344" r:id="rId24"/>
    <p:sldId id="363" r:id="rId25"/>
    <p:sldId id="364" r:id="rId26"/>
    <p:sldId id="365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66" r:id="rId37"/>
    <p:sldId id="367" r:id="rId38"/>
    <p:sldId id="368" r:id="rId39"/>
    <p:sldId id="369" r:id="rId40"/>
    <p:sldId id="370" r:id="rId41"/>
    <p:sldId id="371" r:id="rId42"/>
    <p:sldId id="372" r:id="rId43"/>
    <p:sldId id="357" r:id="rId44"/>
    <p:sldId id="361" r:id="rId45"/>
    <p:sldId id="362" r:id="rId46"/>
    <p:sldId id="323" r:id="rId47"/>
    <p:sldId id="324" r:id="rId48"/>
    <p:sldId id="326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D69793-1CF5-47A7-9401-21023D2382B4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EF50F-1109-405E-B1EF-F75ADBA21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532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048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739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61873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911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9745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213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9839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657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D925D-D643-4DC3-8B8A-DE4EDD7C7B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5849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328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184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814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83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70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284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217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072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C0976-E5DB-4C92-BFEA-4E2D451698A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9FB7160-9D52-4334-AA15-067613BD42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369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multiurok.ru/stefa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://icdlib.nspu.ru/catalog/details/icdlib/644850/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boukovki.org/publikacii/nemnogo-o-detskoy-literature-i-eyo-istorii/" TargetMode="External"/><Relationship Id="rId2" Type="http://schemas.openxmlformats.org/officeDocument/2006/relationships/hyperlink" Target="https://infopedia.su/14xb295.html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mailto:stefa77777@mail.ru" TargetMode="External"/><Relationship Id="rId2" Type="http://schemas.openxmlformats.org/officeDocument/2006/relationships/hyperlink" Target="http://newmoodle.guldu.uz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ultiurok.ru/stefa/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2" y="2663474"/>
            <a:ext cx="8915399" cy="293493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Georgia" panose="02040502050405020303" pitchFamily="18" charset="0"/>
              </a:rPr>
              <a:t/>
            </a:r>
            <a:br>
              <a:rPr lang="ru-RU" b="1" dirty="0" smtClean="0">
                <a:latin typeface="Georgia" panose="02040502050405020303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ИСТОКИ </a:t>
            </a:r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ДЕТСКОЙ ЛИТЕРАТУРЫ</a:t>
            </a:r>
            <a:r>
              <a:rPr lang="ru-RU" sz="40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  </a:t>
            </a:r>
            <a: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latin typeface="Georgia" panose="02040502050405020303" pitchFamily="18" charset="0"/>
              </a:rPr>
              <a:t>Методический материал к занятию</a:t>
            </a:r>
          </a:p>
          <a:p>
            <a:pPr algn="r"/>
            <a:r>
              <a:rPr lang="ru-RU" sz="2400" dirty="0" smtClean="0">
                <a:latin typeface="Georgia" panose="02040502050405020303" pitchFamily="18" charset="0"/>
              </a:rPr>
              <a:t>Курс « Детская литература»</a:t>
            </a:r>
            <a:endParaRPr lang="ru-RU" sz="2400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52099" y="6001358"/>
            <a:ext cx="4196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© 2020, </a:t>
            </a:r>
            <a:r>
              <a:rPr lang="ru-RU" dirty="0" err="1">
                <a:hlinkClick r:id="rId2" tooltip="Гизатулина Ольга Ивановна"/>
              </a:rPr>
              <a:t>Гизатулина</a:t>
            </a:r>
            <a:r>
              <a:rPr lang="ru-RU" dirty="0">
                <a:hlinkClick r:id="rId2" tooltip="Гизатулина Ольга Ивановна"/>
              </a:rPr>
              <a:t> Ольга Ивановна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528" y="777921"/>
            <a:ext cx="3320457" cy="2347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02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574" y="699706"/>
            <a:ext cx="7182852" cy="5458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389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617788" y="284164"/>
            <a:ext cx="7581900" cy="10572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Первый печатный станок</a:t>
            </a:r>
          </a:p>
        </p:txBody>
      </p:sp>
      <p:pic>
        <p:nvPicPr>
          <p:cNvPr id="5" name="Содержимое 4" descr="img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847528" y="2132856"/>
            <a:ext cx="3137492" cy="4392488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244" name="Содержимое 3"/>
          <p:cNvSpPr>
            <a:spLocks noGrp="1"/>
          </p:cNvSpPr>
          <p:nvPr>
            <p:ph sz="half" idx="2"/>
          </p:nvPr>
        </p:nvSpPr>
        <p:spPr>
          <a:xfrm>
            <a:off x="5735638" y="1773238"/>
            <a:ext cx="5810368" cy="467995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Georgia" panose="02040502050405020303" pitchFamily="18" charset="0"/>
              </a:rPr>
              <a:t>В 1553 году царь Иван Грозный приказал строить в Москве на Никольской площади особый дом для типографии, но открыта она была в 1563 году, когда в ней начал работать Иван Фёдоров.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Первый печатный станок Ивана Федорова, 1563г.</a:t>
            </a:r>
          </a:p>
        </p:txBody>
      </p:sp>
    </p:spTree>
    <p:extLst>
      <p:ext uri="{BB962C8B-B14F-4D97-AF65-F5344CB8AC3E}">
        <p14:creationId xmlns:p14="http://schemas.microsoft.com/office/powerpoint/2010/main" val="111795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617789" y="284164"/>
            <a:ext cx="7223125" cy="8413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«Домострой»</a:t>
            </a:r>
          </a:p>
        </p:txBody>
      </p:sp>
      <p:pic>
        <p:nvPicPr>
          <p:cNvPr id="5" name="Содержимое 4" descr="99898640_s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03512" y="1916832"/>
            <a:ext cx="3563932" cy="4464496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1268" name="Содержимое 3"/>
          <p:cNvSpPr>
            <a:spLocks noGrp="1"/>
          </p:cNvSpPr>
          <p:nvPr>
            <p:ph sz="half" idx="2"/>
          </p:nvPr>
        </p:nvSpPr>
        <p:spPr>
          <a:xfrm>
            <a:off x="5375275" y="1700214"/>
            <a:ext cx="6238970" cy="46815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В </a:t>
            </a:r>
            <a:r>
              <a:rPr lang="en-US" sz="2400" dirty="0">
                <a:latin typeface="Georgia" panose="02040502050405020303" pitchFamily="18" charset="0"/>
              </a:rPr>
              <a:t>XVI</a:t>
            </a:r>
            <a:r>
              <a:rPr lang="ru-RU" sz="2400" dirty="0">
                <a:latin typeface="Georgia" panose="02040502050405020303" pitchFamily="18" charset="0"/>
              </a:rPr>
              <a:t> веке появился знаменитый «Домострой» – свод правил общественных и семейных отношений, написанный в 1547г. духовником Ивана Грозного, протопопом </a:t>
            </a:r>
            <a:r>
              <a:rPr lang="ru-RU" sz="2400" dirty="0" err="1">
                <a:latin typeface="Georgia" panose="02040502050405020303" pitchFamily="18" charset="0"/>
              </a:rPr>
              <a:t>Сильверстом</a:t>
            </a:r>
            <a:r>
              <a:rPr lang="ru-RU" sz="2400" dirty="0">
                <a:latin typeface="Georgia" panose="02040502050405020303" pitchFamily="18" charset="0"/>
              </a:rPr>
              <a:t>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Обучал религиозным обрядам, страху божию, давал советы, как учить сына ремеслу, а дочь хозяйству. 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Настольная книга в домах Московской Руси.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1587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855914" y="284163"/>
            <a:ext cx="7534275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Первые печатные буквари и азбуки</a:t>
            </a:r>
          </a:p>
        </p:txBody>
      </p:sp>
      <p:sp>
        <p:nvSpPr>
          <p:cNvPr id="12291" name="Содержимое 3"/>
          <p:cNvSpPr>
            <a:spLocks noGrp="1"/>
          </p:cNvSpPr>
          <p:nvPr>
            <p:ph sz="half" idx="2"/>
          </p:nvPr>
        </p:nvSpPr>
        <p:spPr>
          <a:xfrm>
            <a:off x="6311899" y="1700214"/>
            <a:ext cx="5425175" cy="4752975"/>
          </a:xfrm>
        </p:spPr>
        <p:txBody>
          <a:bodyPr>
            <a:normAutofit/>
          </a:bodyPr>
          <a:lstStyle/>
          <a:p>
            <a:r>
              <a:rPr lang="ru-RU" sz="2600" dirty="0">
                <a:latin typeface="Georgia" panose="02040502050405020303" pitchFamily="18" charset="0"/>
              </a:rPr>
              <a:t>Первый букварь напечатан во Львове первопечатником Иваном Федоровым в </a:t>
            </a:r>
            <a:r>
              <a:rPr lang="ru-RU" sz="2600" b="1" dirty="0">
                <a:latin typeface="Georgia" panose="02040502050405020303" pitchFamily="18" charset="0"/>
              </a:rPr>
              <a:t>1574</a:t>
            </a:r>
            <a:r>
              <a:rPr lang="ru-RU" sz="2600" dirty="0">
                <a:latin typeface="Georgia" panose="02040502050405020303" pitchFamily="18" charset="0"/>
              </a:rPr>
              <a:t> г. и назывался «Ради скорого младенческого научения».</a:t>
            </a:r>
          </a:p>
          <a:p>
            <a:r>
              <a:rPr lang="ru-RU" sz="2600" dirty="0">
                <a:latin typeface="Georgia" panose="02040502050405020303" pitchFamily="18" charset="0"/>
              </a:rPr>
              <a:t>Единственный экземпляр хранится в библиотеке Гарвардского университета США.</a:t>
            </a:r>
          </a:p>
        </p:txBody>
      </p:sp>
      <p:pic>
        <p:nvPicPr>
          <p:cNvPr id="7" name="Содержимое 6" descr="o_pervyh_shagah_russkogo_knigopechatanija_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03389" y="2205039"/>
            <a:ext cx="4275137" cy="3671887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22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782888" y="284163"/>
            <a:ext cx="862664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Первые печатные буквари и азбуки</a:t>
            </a:r>
          </a:p>
        </p:txBody>
      </p:sp>
      <p:sp>
        <p:nvSpPr>
          <p:cNvPr id="13315" name="Содержимое 3"/>
          <p:cNvSpPr>
            <a:spLocks noGrp="1"/>
          </p:cNvSpPr>
          <p:nvPr>
            <p:ph sz="half" idx="2"/>
          </p:nvPr>
        </p:nvSpPr>
        <p:spPr>
          <a:xfrm>
            <a:off x="5519737" y="1844676"/>
            <a:ext cx="5616835" cy="4608513"/>
          </a:xfrm>
        </p:spPr>
        <p:txBody>
          <a:bodyPr>
            <a:normAutofit/>
          </a:bodyPr>
          <a:lstStyle/>
          <a:p>
            <a:r>
              <a:rPr lang="ru-RU" sz="2600" dirty="0">
                <a:latin typeface="Georgia" panose="02040502050405020303" pitchFamily="18" charset="0"/>
              </a:rPr>
              <a:t>В </a:t>
            </a:r>
            <a:r>
              <a:rPr lang="ru-RU" sz="2600" b="1" dirty="0">
                <a:latin typeface="Georgia" panose="02040502050405020303" pitchFamily="18" charset="0"/>
              </a:rPr>
              <a:t>1634</a:t>
            </a:r>
            <a:r>
              <a:rPr lang="ru-RU" sz="2600" dirty="0">
                <a:latin typeface="Georgia" panose="02040502050405020303" pitchFamily="18" charset="0"/>
              </a:rPr>
              <a:t> г. в Москве выходит букварь Василия Бурцева «Начальное чтение человеком, хотящим </a:t>
            </a:r>
            <a:r>
              <a:rPr lang="ru-RU" sz="2600" dirty="0" err="1">
                <a:latin typeface="Georgia" panose="02040502050405020303" pitchFamily="18" charset="0"/>
              </a:rPr>
              <a:t>разумети</a:t>
            </a:r>
            <a:r>
              <a:rPr lang="ru-RU" sz="2600" dirty="0">
                <a:latin typeface="Georgia" panose="02040502050405020303" pitchFamily="18" charset="0"/>
              </a:rPr>
              <a:t> божественного писания».</a:t>
            </a:r>
          </a:p>
          <a:p>
            <a:r>
              <a:rPr lang="ru-RU" sz="2600" dirty="0">
                <a:latin typeface="Georgia" panose="02040502050405020303" pitchFamily="18" charset="0"/>
              </a:rPr>
              <a:t>Содержал буквы, склады, числа, сведения по </a:t>
            </a:r>
            <a:r>
              <a:rPr lang="ru-RU" sz="2600" dirty="0" smtClean="0">
                <a:latin typeface="Georgia" panose="02040502050405020303" pitchFamily="18" charset="0"/>
              </a:rPr>
              <a:t>грамматике</a:t>
            </a:r>
            <a:r>
              <a:rPr lang="ru-RU" sz="2600" dirty="0">
                <a:latin typeface="Georgia" panose="02040502050405020303" pitchFamily="18" charset="0"/>
              </a:rPr>
              <a:t>, изречения в алфавитном порядке, заповеди, притчи религиозного характера.</a:t>
            </a:r>
          </a:p>
        </p:txBody>
      </p:sp>
      <p:pic>
        <p:nvPicPr>
          <p:cNvPr id="6" name="Содержимое 5" descr="Бурцев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2348880"/>
            <a:ext cx="4103688" cy="2938462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5131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617789" y="463069"/>
            <a:ext cx="7439025" cy="912812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Букварь Василия Бурцева</a:t>
            </a:r>
          </a:p>
        </p:txBody>
      </p:sp>
      <p:sp>
        <p:nvSpPr>
          <p:cNvPr id="14339" name="Содержимое 3"/>
          <p:cNvSpPr>
            <a:spLocks noGrp="1"/>
          </p:cNvSpPr>
          <p:nvPr>
            <p:ph sz="half" idx="2"/>
          </p:nvPr>
        </p:nvSpPr>
        <p:spPr>
          <a:xfrm>
            <a:off x="5591176" y="1700214"/>
            <a:ext cx="6255081" cy="475297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На первой странице рисунок класса, где учитель держит розгу над учеником. Здесь же помещалось посвящение розге:</a:t>
            </a:r>
          </a:p>
          <a:p>
            <a:pPr>
              <a:buFontTx/>
              <a:buNone/>
            </a:pPr>
            <a:r>
              <a:rPr lang="ru-RU" sz="2400" dirty="0">
                <a:latin typeface="Georgia" panose="02040502050405020303" pitchFamily="18" charset="0"/>
              </a:rPr>
              <a:t> </a:t>
            </a:r>
            <a:r>
              <a:rPr lang="ru-RU" sz="2400" i="1" dirty="0">
                <a:latin typeface="Georgia" panose="02040502050405020303" pitchFamily="18" charset="0"/>
              </a:rPr>
              <a:t>«Розга ум острит, память возбуждает.</a:t>
            </a:r>
          </a:p>
          <a:p>
            <a:pPr>
              <a:buFontTx/>
              <a:buNone/>
            </a:pPr>
            <a:r>
              <a:rPr lang="ru-RU" sz="2400" i="1" dirty="0">
                <a:latin typeface="Georgia" panose="02040502050405020303" pitchFamily="18" charset="0"/>
              </a:rPr>
              <a:t>  И волю злую в благу </a:t>
            </a:r>
            <a:r>
              <a:rPr lang="ru-RU" sz="2400" i="1" dirty="0" err="1">
                <a:latin typeface="Georgia" panose="02040502050405020303" pitchFamily="18" charset="0"/>
              </a:rPr>
              <a:t>прелагает</a:t>
            </a:r>
            <a:r>
              <a:rPr lang="ru-RU" sz="2400" i="1" dirty="0">
                <a:latin typeface="Georgia" panose="02040502050405020303" pitchFamily="18" charset="0"/>
              </a:rPr>
              <a:t>... </a:t>
            </a:r>
          </a:p>
          <a:p>
            <a:pPr>
              <a:buFontTx/>
              <a:buNone/>
            </a:pPr>
            <a:r>
              <a:rPr lang="ru-RU" sz="2400" i="1" dirty="0">
                <a:latin typeface="Georgia" panose="02040502050405020303" pitchFamily="18" charset="0"/>
              </a:rPr>
              <a:t>  Целуйте розгу, бич и жезл лобзайте... </a:t>
            </a:r>
          </a:p>
          <a:p>
            <a:pPr>
              <a:buFontTx/>
              <a:buNone/>
            </a:pPr>
            <a:r>
              <a:rPr lang="ru-RU" sz="2400" i="1" dirty="0">
                <a:latin typeface="Georgia" panose="02040502050405020303" pitchFamily="18" charset="0"/>
              </a:rPr>
              <a:t>  Ибо не зла вам, но добра желают...»</a:t>
            </a:r>
          </a:p>
          <a:p>
            <a:pPr>
              <a:buFontTx/>
              <a:buNone/>
            </a:pPr>
            <a:endParaRPr lang="ru-RU" sz="2600" dirty="0"/>
          </a:p>
        </p:txBody>
      </p:sp>
      <p:pic>
        <p:nvPicPr>
          <p:cNvPr id="7" name="Содержимое 6" descr="Васил Бурцев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2348881"/>
            <a:ext cx="4233826" cy="3345479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86191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019869" y="270515"/>
            <a:ext cx="9401721" cy="11287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Потешные (или фряжские, т.е. немецкие) листы</a:t>
            </a:r>
          </a:p>
        </p:txBody>
      </p:sp>
      <p:sp>
        <p:nvSpPr>
          <p:cNvPr id="15363" name="Содержимое 3"/>
          <p:cNvSpPr>
            <a:spLocks noGrp="1"/>
          </p:cNvSpPr>
          <p:nvPr>
            <p:ph sz="half" idx="2"/>
          </p:nvPr>
        </p:nvSpPr>
        <p:spPr>
          <a:xfrm>
            <a:off x="5159376" y="1700214"/>
            <a:ext cx="6768767" cy="475297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- это оттиски на меди и дереве, сначала иностранного, а затем и русского происхождения.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Появились в </a:t>
            </a:r>
            <a:r>
              <a:rPr lang="en-US" sz="2400" dirty="0">
                <a:latin typeface="Georgia" panose="02040502050405020303" pitchFamily="18" charset="0"/>
              </a:rPr>
              <a:t>XVII</a:t>
            </a:r>
            <a:r>
              <a:rPr lang="ru-RU" sz="2400" dirty="0">
                <a:latin typeface="Georgia" panose="02040502050405020303" pitchFamily="18" charset="0"/>
              </a:rPr>
              <a:t> веке.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Содержание носило религиозный, исторический, географический и сказочный характер.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По ним велось обучение (дьяк Зотов по таким листам обучал царевича Петра).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Потешные листы положили начало детской иллюстрированной книге.</a:t>
            </a:r>
          </a:p>
          <a:p>
            <a:pPr>
              <a:buFontTx/>
              <a:buNone/>
            </a:pPr>
            <a:endParaRPr lang="ru-RU" sz="2600" dirty="0"/>
          </a:p>
        </p:txBody>
      </p:sp>
      <p:pic>
        <p:nvPicPr>
          <p:cNvPr id="15364" name="Содержимое 5" descr="47562599_l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03388" y="1989138"/>
            <a:ext cx="316865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12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924333" y="284163"/>
            <a:ext cx="9812741" cy="12001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«Лицевой букварь» </a:t>
            </a:r>
            <a:r>
              <a:rPr lang="ru-RU" sz="40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Кариона</a:t>
            </a:r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 Истомина – 1694 г.</a:t>
            </a:r>
          </a:p>
        </p:txBody>
      </p:sp>
      <p:sp>
        <p:nvSpPr>
          <p:cNvPr id="16387" name="Содержимое 3"/>
          <p:cNvSpPr>
            <a:spLocks noGrp="1"/>
          </p:cNvSpPr>
          <p:nvPr>
            <p:ph sz="half" idx="2"/>
          </p:nvPr>
        </p:nvSpPr>
        <p:spPr>
          <a:xfrm>
            <a:off x="6383338" y="1700213"/>
            <a:ext cx="5353736" cy="482441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К.Истомин - монах Чудова монастыря в Москве</a:t>
            </a:r>
          </a:p>
          <a:p>
            <a:r>
              <a:rPr lang="ru-RU" sz="2400" dirty="0">
                <a:latin typeface="Georgia" panose="02040502050405020303" pitchFamily="18" charset="0"/>
              </a:rPr>
              <a:t>Справщик (редактор) Печатного двора, с 1698 г. – его начальник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Просветитель, поэт, художник, книжных дел мастер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В </a:t>
            </a:r>
            <a:r>
              <a:rPr lang="ru-RU" sz="2400" b="1" dirty="0">
                <a:latin typeface="Georgia" panose="02040502050405020303" pitchFamily="18" charset="0"/>
              </a:rPr>
              <a:t>1692 </a:t>
            </a:r>
            <a:r>
              <a:rPr lang="ru-RU" sz="2400" dirty="0">
                <a:latin typeface="Georgia" panose="02040502050405020303" pitchFamily="18" charset="0"/>
              </a:rPr>
              <a:t>г. создал </a:t>
            </a:r>
            <a:r>
              <a:rPr lang="ru-RU" sz="2400" dirty="0" smtClean="0">
                <a:latin typeface="Georgia" panose="02040502050405020303" pitchFamily="18" charset="0"/>
              </a:rPr>
              <a:t>рукописный </a:t>
            </a:r>
            <a:r>
              <a:rPr lang="ru-RU" sz="2400" dirty="0">
                <a:latin typeface="Georgia" panose="02040502050405020303" pitchFamily="18" charset="0"/>
              </a:rPr>
              <a:t>экземпляр для обучения детей Петра </a:t>
            </a:r>
            <a:r>
              <a:rPr lang="en-US" sz="2400" dirty="0">
                <a:latin typeface="Georgia" panose="02040502050405020303" pitchFamily="18" charset="0"/>
              </a:rPr>
              <a:t>I</a:t>
            </a:r>
            <a:r>
              <a:rPr lang="ru-RU" sz="2400" dirty="0">
                <a:latin typeface="Georgia" panose="02040502050405020303" pitchFamily="18" charset="0"/>
              </a:rPr>
              <a:t>, украшенный золотом</a:t>
            </a:r>
          </a:p>
        </p:txBody>
      </p:sp>
      <p:pic>
        <p:nvPicPr>
          <p:cNvPr id="7" name="Содержимое 6" descr="articles_746_526912252cf3de78760a1f10c158d1c97e19b494a54b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7501" r="71709"/>
          <a:stretch>
            <a:fillRect/>
          </a:stretch>
        </p:blipFill>
        <p:spPr>
          <a:xfrm>
            <a:off x="1703389" y="2205039"/>
            <a:ext cx="1946275" cy="3406775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articles_746_526912252cf3de78760a1f10c158d1c97e19b494a54b5.jpg"/>
          <p:cNvPicPr>
            <a:picLocks noChangeAspect="1"/>
          </p:cNvPicPr>
          <p:nvPr/>
        </p:nvPicPr>
        <p:blipFill>
          <a:blip r:embed="rId2" cstate="print"/>
          <a:srcRect l="53150" r="24800"/>
          <a:stretch>
            <a:fillRect/>
          </a:stretch>
        </p:blipFill>
        <p:spPr>
          <a:xfrm>
            <a:off x="3863976" y="2205038"/>
            <a:ext cx="2087563" cy="3446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597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782888" y="284163"/>
            <a:ext cx="9008778" cy="12001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«Лицевой букварь» </a:t>
            </a:r>
            <a:r>
              <a:rPr lang="ru-RU" sz="40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Кариона</a:t>
            </a:r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 Истомина</a:t>
            </a:r>
          </a:p>
        </p:txBody>
      </p:sp>
      <p:sp>
        <p:nvSpPr>
          <p:cNvPr id="17411" name="Содержимое 3"/>
          <p:cNvSpPr>
            <a:spLocks noGrp="1"/>
          </p:cNvSpPr>
          <p:nvPr>
            <p:ph sz="half" idx="2"/>
          </p:nvPr>
        </p:nvSpPr>
        <p:spPr>
          <a:xfrm>
            <a:off x="1703389" y="1916113"/>
            <a:ext cx="9842617" cy="4608512"/>
          </a:xfrm>
        </p:spPr>
        <p:txBody>
          <a:bodyPr>
            <a:normAutofit lnSpcReduction="10000"/>
          </a:bodyPr>
          <a:lstStyle/>
          <a:p>
            <a:r>
              <a:rPr lang="ru-RU" sz="2600" dirty="0">
                <a:latin typeface="Georgia" panose="02040502050405020303" pitchFamily="18" charset="0"/>
              </a:rPr>
              <a:t>Каждой букве отведена страница, во главе буквенного ряда стоит человек в доспехах, поза которого напоминает ее начертание (это и есть </a:t>
            </a:r>
            <a:r>
              <a:rPr lang="ru-RU" sz="2600" u="sng" dirty="0">
                <a:latin typeface="Georgia" panose="02040502050405020303" pitchFamily="18" charset="0"/>
              </a:rPr>
              <a:t>лицевое изображение</a:t>
            </a:r>
            <a:r>
              <a:rPr lang="ru-RU" sz="2600" dirty="0">
                <a:latin typeface="Georgia" panose="02040502050405020303" pitchFamily="18" charset="0"/>
              </a:rPr>
              <a:t>).</a:t>
            </a:r>
          </a:p>
          <a:p>
            <a:r>
              <a:rPr lang="ru-RU" sz="2600" dirty="0">
                <a:latin typeface="Georgia" panose="02040502050405020303" pitchFamily="18" charset="0"/>
              </a:rPr>
              <a:t>Затем идут великолепные образцы написания буквы в разных стилях от вязи до скорописи не только по-славянски, но по-гречески, по-латыни и даже по-польски.  </a:t>
            </a:r>
          </a:p>
          <a:p>
            <a:r>
              <a:rPr lang="ru-RU" sz="2600" dirty="0">
                <a:latin typeface="Georgia" panose="02040502050405020303" pitchFamily="18" charset="0"/>
              </a:rPr>
              <a:t>Рисунки растений и животных, построек и предметов быта  гармонично сочетаются со следующими ниже виршами, включающими названия изображений, оставляют яркое зрительное впечатление и у детей, и у взрослых.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0338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530" y="556928"/>
            <a:ext cx="7837487" cy="5911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567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61915" y="550459"/>
            <a:ext cx="9065977" cy="2752299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Детская литература в России возникла в частности на основе устного народного творчества. Сказки, былины, песни, послови­цы, загадки со времен древней Руси способствовали идейно-эсте­тическому и нравственному формированию многих поколений де­тей. 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26592" y="3302758"/>
            <a:ext cx="80840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Первые рукописные сведения о том ,что читали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 дети Руси, относится к X веку.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Конечно же, религиозные книги: Библию,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Ветхий и Новый Завет, Псалтырь, Жития святых.</a:t>
            </a:r>
            <a:endParaRPr lang="ru-RU" sz="2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Рисунок 3" descr="http://festival.1september.ru/articles/575591/img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6407" y="3410118"/>
            <a:ext cx="1475693" cy="220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&amp;ZHcy;&amp;icy;&amp;tcy;&amp;icy;&amp;yacy; &amp;scy;&amp;vcy;&amp;yacy;&amp;tcy;&amp;ycy;&amp;khcy; 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276" y="2642850"/>
            <a:ext cx="1928814" cy="296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2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855914" y="284163"/>
            <a:ext cx="7343775" cy="12001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«Лицевой букварь» </a:t>
            </a:r>
            <a:r>
              <a:rPr lang="ru-RU" sz="40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Кариона</a:t>
            </a:r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 Истомина</a:t>
            </a:r>
          </a:p>
        </p:txBody>
      </p:sp>
      <p:sp>
        <p:nvSpPr>
          <p:cNvPr id="18435" name="Содержимое 3"/>
          <p:cNvSpPr>
            <a:spLocks noGrp="1"/>
          </p:cNvSpPr>
          <p:nvPr>
            <p:ph sz="half" idx="2"/>
          </p:nvPr>
        </p:nvSpPr>
        <p:spPr>
          <a:xfrm>
            <a:off x="1703389" y="1989139"/>
            <a:ext cx="9719787" cy="4535487"/>
          </a:xfrm>
        </p:spPr>
        <p:txBody>
          <a:bodyPr>
            <a:normAutofit fontScale="92500"/>
          </a:bodyPr>
          <a:lstStyle/>
          <a:p>
            <a:r>
              <a:rPr lang="ru-RU" sz="2600" dirty="0">
                <a:latin typeface="Georgia" panose="02040502050405020303" pitchFamily="18" charset="0"/>
              </a:rPr>
              <a:t>Отсутствие молитв и наставлений, «стихи нравоучительны», сочинения Истомина о пользе учения, труда и наук как раз и вызывали «охоту </a:t>
            </a:r>
            <a:r>
              <a:rPr lang="ru-RU" sz="2600" dirty="0" err="1">
                <a:latin typeface="Georgia" panose="02040502050405020303" pitchFamily="18" charset="0"/>
              </a:rPr>
              <a:t>учитися</a:t>
            </a:r>
            <a:r>
              <a:rPr lang="ru-RU" sz="2600" dirty="0">
                <a:latin typeface="Georgia" panose="02040502050405020303" pitchFamily="18" charset="0"/>
              </a:rPr>
              <a:t>», а заодно превращали этот необыкновенный букварь в иллюстрированную маленькую энциклопедию «гражданских обычаев и дел </a:t>
            </a:r>
            <a:r>
              <a:rPr lang="ru-RU" sz="2600" dirty="0" err="1">
                <a:latin typeface="Georgia" panose="02040502050405020303" pitchFamily="18" charset="0"/>
              </a:rPr>
              <a:t>правных</a:t>
            </a:r>
            <a:r>
              <a:rPr lang="ru-RU" sz="2600" dirty="0">
                <a:latin typeface="Georgia" panose="02040502050405020303" pitchFamily="18" charset="0"/>
              </a:rPr>
              <a:t>». </a:t>
            </a:r>
          </a:p>
          <a:p>
            <a:r>
              <a:rPr lang="ru-RU" sz="2600" dirty="0">
                <a:latin typeface="Georgia" panose="02040502050405020303" pitchFamily="18" charset="0"/>
              </a:rPr>
              <a:t>Впервые в русском букваре был использован способ наглядного представления материала.</a:t>
            </a:r>
          </a:p>
          <a:p>
            <a:r>
              <a:rPr lang="ru-RU" sz="2600" dirty="0">
                <a:latin typeface="Georgia" panose="02040502050405020303" pitchFamily="18" charset="0"/>
              </a:rPr>
              <a:t>Предназначался для массового обучения детей, причем, что прогрессивно, лиц обоего пола.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7121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617788" y="284164"/>
            <a:ext cx="7150100" cy="1057275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Эпоха Петра </a:t>
            </a:r>
            <a:r>
              <a:rPr lang="en-US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I</a:t>
            </a:r>
            <a:endParaRPr lang="ru-RU" sz="4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9459" name="Содержимое 3"/>
          <p:cNvSpPr>
            <a:spLocks noGrp="1"/>
          </p:cNvSpPr>
          <p:nvPr>
            <p:ph sz="half" idx="2"/>
          </p:nvPr>
        </p:nvSpPr>
        <p:spPr>
          <a:xfrm>
            <a:off x="3903260" y="966885"/>
            <a:ext cx="7915703" cy="4535487"/>
          </a:xfrm>
        </p:spPr>
        <p:txBody>
          <a:bodyPr>
            <a:no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Развитие книгопечатания в новое время требовало упрощенных начертаний букв, отвечающих полиграфической технике и сближающих русские буквы с латинскими. 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К этому времени Петр I, издав в </a:t>
            </a:r>
            <a:r>
              <a:rPr lang="ru-RU" sz="2400" b="1" dirty="0">
                <a:latin typeface="Georgia" panose="02040502050405020303" pitchFamily="18" charset="0"/>
              </a:rPr>
              <a:t>1708</a:t>
            </a:r>
            <a:r>
              <a:rPr lang="ru-RU" sz="2400" dirty="0">
                <a:latin typeface="Georgia" panose="02040502050405020303" pitchFamily="18" charset="0"/>
              </a:rPr>
              <a:t> г. указ, повелевающий печатать гражданские книги «новоизобретенными литерами», ввел на Руси так называемый гражданский шрифт. 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Одновременно вместо буквенных изображений цифр были введены арабские, что упрощало процесс усвоения арифметики. Так юридически был утвержден окончательный образец нового начертания букв русского алфавита.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С Петра </a:t>
            </a:r>
            <a:r>
              <a:rPr lang="en-US" sz="2400" dirty="0">
                <a:latin typeface="Georgia" panose="02040502050405020303" pitchFamily="18" charset="0"/>
              </a:rPr>
              <a:t>I</a:t>
            </a:r>
            <a:r>
              <a:rPr lang="ru-RU" sz="2400" dirty="0">
                <a:latin typeface="Georgia" panose="02040502050405020303" pitchFamily="18" charset="0"/>
              </a:rPr>
              <a:t> начинается эпоха Просвещения в России.</a:t>
            </a:r>
            <a:br>
              <a:rPr lang="ru-RU" sz="2400" dirty="0">
                <a:latin typeface="Georgia" panose="02040502050405020303" pitchFamily="18" charset="0"/>
              </a:rPr>
            </a:br>
            <a:endParaRPr lang="ru-RU" sz="2400" dirty="0"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91" y="1436447"/>
            <a:ext cx="2619741" cy="3296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404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617788" y="284164"/>
            <a:ext cx="7150100" cy="1057275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Эпоха Петра </a:t>
            </a:r>
            <a:r>
              <a:rPr lang="en-US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I</a:t>
            </a:r>
            <a:endParaRPr lang="ru-RU" sz="4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20483" name="Содержимое 3"/>
          <p:cNvSpPr>
            <a:spLocks noGrp="1"/>
          </p:cNvSpPr>
          <p:nvPr>
            <p:ph sz="half" idx="2"/>
          </p:nvPr>
        </p:nvSpPr>
        <p:spPr>
          <a:xfrm>
            <a:off x="5448301" y="1773239"/>
            <a:ext cx="6329717" cy="4751387"/>
          </a:xfrm>
        </p:spPr>
        <p:txBody>
          <a:bodyPr>
            <a:normAutofit lnSpcReduction="10000"/>
          </a:bodyPr>
          <a:lstStyle/>
          <a:p>
            <a:r>
              <a:rPr lang="ru-RU" sz="2600" dirty="0">
                <a:latin typeface="Georgia" panose="02040502050405020303" pitchFamily="18" charset="0"/>
              </a:rPr>
              <a:t>Гражданский шрифт с правкой Петра </a:t>
            </a:r>
            <a:r>
              <a:rPr lang="en-US" sz="2600" dirty="0">
                <a:latin typeface="Georgia" panose="02040502050405020303" pitchFamily="18" charset="0"/>
              </a:rPr>
              <a:t>I</a:t>
            </a:r>
            <a:r>
              <a:rPr lang="ru-RU" sz="2600" dirty="0">
                <a:latin typeface="Georgia" panose="02040502050405020303" pitchFamily="18" charset="0"/>
              </a:rPr>
              <a:t>  и вычеркиванием церковно-славянского шрифта.</a:t>
            </a:r>
          </a:p>
          <a:p>
            <a:r>
              <a:rPr lang="ru-RU" sz="2600" dirty="0">
                <a:latin typeface="Georgia" panose="02040502050405020303" pitchFamily="18" charset="0"/>
              </a:rPr>
              <a:t>Первой книгой, напечатанной гражданским шрифтом, была книга «Юности честное зерцало или Показание к житейскому обхождению» – </a:t>
            </a:r>
            <a:r>
              <a:rPr lang="ru-RU" sz="2600" b="1" dirty="0">
                <a:latin typeface="Georgia" panose="02040502050405020303" pitchFamily="18" charset="0"/>
              </a:rPr>
              <a:t>1717</a:t>
            </a:r>
            <a:r>
              <a:rPr lang="ru-RU" sz="2600" dirty="0">
                <a:latin typeface="Georgia" panose="02040502050405020303" pitchFamily="18" charset="0"/>
              </a:rPr>
              <a:t>г.</a:t>
            </a:r>
          </a:p>
          <a:p>
            <a:r>
              <a:rPr lang="ru-RU" sz="2600" dirty="0">
                <a:latin typeface="Georgia" panose="02040502050405020303" pitchFamily="18" charset="0"/>
              </a:rPr>
              <a:t>Состояла из 2-х частей.</a:t>
            </a:r>
          </a:p>
          <a:p>
            <a:r>
              <a:rPr lang="ru-RU" sz="2600" dirty="0">
                <a:latin typeface="Georgia" panose="02040502050405020303" pitchFamily="18" charset="0"/>
              </a:rPr>
              <a:t>Носила сословный характер.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Рисунок 3" descr="petrine-civil-sma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2935" y="1465737"/>
            <a:ext cx="3103562" cy="4711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420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617788" y="284163"/>
            <a:ext cx="7510462" cy="9128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«Юности честное зерцало»</a:t>
            </a:r>
          </a:p>
        </p:txBody>
      </p:sp>
      <p:pic>
        <p:nvPicPr>
          <p:cNvPr id="5" name="Содержимое 4" descr="i_00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04257" y="1628801"/>
            <a:ext cx="3096344" cy="4320481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1508" name="Содержимое 3"/>
          <p:cNvSpPr>
            <a:spLocks noGrp="1"/>
          </p:cNvSpPr>
          <p:nvPr>
            <p:ph sz="half" idx="2"/>
          </p:nvPr>
        </p:nvSpPr>
        <p:spPr>
          <a:xfrm>
            <a:off x="4800601" y="1628801"/>
            <a:ext cx="6881883" cy="4824388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1-я часть – букварь для школьного, домашнего воспитания и самообучения (содержал склонения и спряжения глаголов, основы математики, изречения из Библии  и пр.).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2-я часть – раздел «Показание к житейскому обхождению», предназначенный молодым людям и девицам, преподавал им правила поведения дома и в обществе в соответствии с жизнью русского дворянства Петровской эпохи.</a:t>
            </a:r>
          </a:p>
          <a:p>
            <a:pPr>
              <a:buFontTx/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6898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158854" y="848702"/>
            <a:ext cx="6837529" cy="5160595"/>
          </a:xfrm>
        </p:spPr>
        <p:txBody>
          <a:bodyPr>
            <a:noAutofit/>
          </a:bodyPr>
          <a:lstStyle/>
          <a:p>
            <a:r>
              <a:rPr lang="ru-RU" sz="2800" u="sng" dirty="0">
                <a:solidFill>
                  <a:srgbClr val="C00000"/>
                </a:solidFill>
                <a:latin typeface="Georgia" panose="02040502050405020303" pitchFamily="18" charset="0"/>
              </a:rPr>
              <a:t>С реформами Петра 1</a:t>
            </a:r>
            <a:r>
              <a:rPr lang="ru-RU" sz="2800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sz="2800" dirty="0">
                <a:latin typeface="Georgia" panose="02040502050405020303" pitchFamily="18" charset="0"/>
              </a:rPr>
              <a:t>связано появление множества переводов европейской литературы. Основная функция детских книг того времени состояла не в развлечении или религиозном просвещении, а в государственной пользе. </a:t>
            </a:r>
            <a:r>
              <a:rPr lang="ru-RU" sz="2800" i="1" dirty="0">
                <a:solidFill>
                  <a:srgbClr val="C00000"/>
                </a:solidFill>
                <a:latin typeface="Georgia" panose="02040502050405020303" pitchFamily="18" charset="0"/>
              </a:rPr>
              <a:t>Феофан Прокопович</a:t>
            </a:r>
            <a:r>
              <a:rPr lang="ru-RU" sz="2800" dirty="0">
                <a:latin typeface="Georgia" panose="02040502050405020303" pitchFamily="18" charset="0"/>
              </a:rPr>
              <a:t> пишет для детей </a:t>
            </a:r>
            <a:r>
              <a:rPr lang="ru-RU" sz="2800" i="1" dirty="0">
                <a:latin typeface="Georgia" panose="02040502050405020303" pitchFamily="18" charset="0"/>
              </a:rPr>
              <a:t>«Краткую русскую историю» и </a:t>
            </a:r>
            <a:r>
              <a:rPr lang="ru-RU" sz="2800" dirty="0">
                <a:latin typeface="Georgia" panose="02040502050405020303" pitchFamily="18" charset="0"/>
              </a:rPr>
              <a:t>назидательное</a:t>
            </a:r>
            <a:r>
              <a:rPr lang="ru-RU" sz="2800" i="1" dirty="0">
                <a:latin typeface="Georgia" panose="02040502050405020303" pitchFamily="18" charset="0"/>
              </a:rPr>
              <a:t> «Первое учение отрокам»</a:t>
            </a:r>
            <a:r>
              <a:rPr lang="ru-RU" sz="2800" dirty="0">
                <a:latin typeface="Georgia" panose="02040502050405020303" pitchFamily="18" charset="0"/>
              </a:rPr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236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7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5233181" y="853797"/>
            <a:ext cx="6482446" cy="5503259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u="sng" dirty="0">
                <a:solidFill>
                  <a:srgbClr val="C00000"/>
                </a:solidFill>
                <a:latin typeface="Georgia" panose="02040502050405020303" pitchFamily="18" charset="0"/>
              </a:rPr>
              <a:t>Правление Екатерины II</a:t>
            </a:r>
            <a:r>
              <a:rPr lang="ru-RU" sz="2800" b="1" dirty="0">
                <a:solidFill>
                  <a:srgbClr val="C00000"/>
                </a:solidFill>
                <a:latin typeface="Georgia" panose="02040502050405020303" pitchFamily="18" charset="0"/>
              </a:rPr>
              <a:t>, </a:t>
            </a:r>
            <a:r>
              <a:rPr lang="ru-RU" sz="2800" dirty="0">
                <a:latin typeface="Georgia" panose="02040502050405020303" pitchFamily="18" charset="0"/>
              </a:rPr>
              <a:t>ратовавшей за воспитание и просвещение, характеризуется некоторым подъемом детской литературы</a:t>
            </a:r>
            <a:r>
              <a:rPr lang="ru-RU" sz="2800" dirty="0" smtClean="0">
                <a:latin typeface="Georgia" panose="02040502050405020303" pitchFamily="18" charset="0"/>
              </a:rPr>
              <a:t>. </a:t>
            </a:r>
          </a:p>
          <a:p>
            <a:r>
              <a:rPr lang="ru-RU" sz="2800" dirty="0" smtClean="0">
                <a:latin typeface="Georgia" panose="02040502050405020303" pitchFamily="18" charset="0"/>
              </a:rPr>
              <a:t>Сама </a:t>
            </a:r>
            <a:r>
              <a:rPr lang="ru-RU" sz="2800" dirty="0" err="1">
                <a:latin typeface="Georgia" panose="02040502050405020303" pitchFamily="18" charset="0"/>
              </a:rPr>
              <a:t>императриса</a:t>
            </a:r>
            <a:r>
              <a:rPr lang="ru-RU" sz="2800" dirty="0">
                <a:latin typeface="Georgia" panose="02040502050405020303" pitchFamily="18" charset="0"/>
              </a:rPr>
              <a:t> писала </a:t>
            </a:r>
            <a:r>
              <a:rPr lang="ru-RU" sz="2800" dirty="0" err="1">
                <a:latin typeface="Georgia" panose="02040502050405020303" pitchFamily="18" charset="0"/>
              </a:rPr>
              <a:t>педагогичнские</a:t>
            </a:r>
            <a:r>
              <a:rPr lang="ru-RU" sz="2800" dirty="0">
                <a:latin typeface="Georgia" panose="02040502050405020303" pitchFamily="18" charset="0"/>
              </a:rPr>
              <a:t> статьи и детские сказки для внука Александра </a:t>
            </a:r>
            <a:r>
              <a:rPr lang="ru-RU" sz="2800" i="1" dirty="0">
                <a:latin typeface="Georgia" panose="02040502050405020303" pitchFamily="18" charset="0"/>
              </a:rPr>
              <a:t>(«О царевиче Хлоре» и «О царевиче </a:t>
            </a:r>
            <a:r>
              <a:rPr lang="ru-RU" sz="2800" i="1" dirty="0" err="1">
                <a:latin typeface="Georgia" panose="02040502050405020303" pitchFamily="18" charset="0"/>
              </a:rPr>
              <a:t>Февее</a:t>
            </a:r>
            <a:r>
              <a:rPr lang="ru-RU" sz="2800" i="1" dirty="0">
                <a:latin typeface="Georgia" panose="02040502050405020303" pitchFamily="18" charset="0"/>
              </a:rPr>
              <a:t>»)</a:t>
            </a:r>
            <a:r>
              <a:rPr lang="ru-RU" sz="2800" dirty="0">
                <a:latin typeface="Georgia" panose="02040502050405020303" pitchFamily="18" charset="0"/>
              </a:rPr>
              <a:t> – аллегорические сказки в духе </a:t>
            </a:r>
            <a:r>
              <a:rPr lang="ru-RU" sz="2800" b="1" i="1" dirty="0">
                <a:latin typeface="Georgia" panose="02040502050405020303" pitchFamily="18" charset="0"/>
              </a:rPr>
              <a:t>классицизма</a:t>
            </a:r>
            <a:r>
              <a:rPr lang="ru-RU" sz="2800" dirty="0" smtClean="0">
                <a:latin typeface="Georgia" panose="02040502050405020303" pitchFamily="18" charset="0"/>
              </a:rPr>
              <a:t>.</a:t>
            </a:r>
            <a:endParaRPr lang="ru-RU" sz="2800" dirty="0">
              <a:latin typeface="Georgia" panose="02040502050405020303" pitchFamily="18" charset="0"/>
            </a:endParaRPr>
          </a:p>
          <a:p>
            <a:r>
              <a:rPr lang="ru-RU" sz="2800" dirty="0">
                <a:latin typeface="Georgia" panose="02040502050405020303" pitchFamily="18" charset="0"/>
              </a:rPr>
              <a:t>К этому же направлению относится творчество </a:t>
            </a:r>
            <a:r>
              <a:rPr lang="ru-RU" sz="2800" i="1" dirty="0">
                <a:latin typeface="Georgia" panose="02040502050405020303" pitchFamily="18" charset="0"/>
              </a:rPr>
              <a:t>А. Сумарокова, Я.Б. Княжнина, М.Н. Муравьева, М.М. Хераскова.</a:t>
            </a:r>
            <a:endParaRPr lang="ru-RU" sz="2800" dirty="0">
              <a:latin typeface="Georgia" panose="02040502050405020303" pitchFamily="18" charset="0"/>
            </a:endParaRPr>
          </a:p>
          <a:p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511" y="1149219"/>
            <a:ext cx="2857899" cy="4334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494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6935" y="478302"/>
            <a:ext cx="9647677" cy="5432920"/>
          </a:xfrm>
        </p:spPr>
        <p:txBody>
          <a:bodyPr/>
          <a:lstStyle/>
          <a:p>
            <a:r>
              <a:rPr lang="ru-RU" sz="2400" dirty="0">
                <a:latin typeface="Georgia" panose="02040502050405020303" pitchFamily="18" charset="0"/>
              </a:rPr>
              <a:t>С этой эпохой связано появление многих познавательных книг: «</a:t>
            </a:r>
            <a:r>
              <a:rPr lang="ru-RU" sz="2400" i="1" dirty="0">
                <a:latin typeface="Georgia" panose="02040502050405020303" pitchFamily="18" charset="0"/>
              </a:rPr>
              <a:t>Российская универсальная грамматика» Н.Г. Курганова, «Детская философия, или нравоучительные разговоры между одною госпожою и </a:t>
            </a:r>
            <a:r>
              <a:rPr lang="ru-RU" sz="2400" i="1" dirty="0" err="1">
                <a:latin typeface="Georgia" panose="02040502050405020303" pitchFamily="18" charset="0"/>
              </a:rPr>
              <a:t>ея</a:t>
            </a:r>
            <a:r>
              <a:rPr lang="ru-RU" sz="2400" i="1" dirty="0">
                <a:latin typeface="Georgia" panose="02040502050405020303" pitchFamily="18" charset="0"/>
              </a:rPr>
              <a:t> детьми, сочиненные для </a:t>
            </a:r>
            <a:r>
              <a:rPr lang="ru-RU" sz="2400" i="1" dirty="0" err="1">
                <a:latin typeface="Georgia" panose="02040502050405020303" pitchFamily="18" charset="0"/>
              </a:rPr>
              <a:t>поспешествования</a:t>
            </a:r>
            <a:r>
              <a:rPr lang="ru-RU" sz="2400" i="1" dirty="0">
                <a:latin typeface="Georgia" panose="02040502050405020303" pitchFamily="18" charset="0"/>
              </a:rPr>
              <a:t> истинной пользе молодых людей» А.Т. </a:t>
            </a:r>
            <a:r>
              <a:rPr lang="ru-RU" sz="2400" i="1" dirty="0" err="1">
                <a:latin typeface="Georgia" panose="02040502050405020303" pitchFamily="18" charset="0"/>
              </a:rPr>
              <a:t>Болотова</a:t>
            </a:r>
            <a:r>
              <a:rPr lang="ru-RU" sz="2400" i="1" dirty="0">
                <a:latin typeface="Georgia" panose="02040502050405020303" pitchFamily="18" charset="0"/>
              </a:rPr>
              <a:t>, пьесы для детского театра, стихи.</a:t>
            </a:r>
            <a:endParaRPr lang="ru-RU" sz="2400" dirty="0">
              <a:latin typeface="Georgia" panose="02040502050405020303" pitchFamily="18" charset="0"/>
            </a:endParaRPr>
          </a:p>
          <a:p>
            <a:endParaRPr lang="ru-RU" sz="2400" dirty="0">
              <a:latin typeface="Georgia" panose="02040502050405020303" pitchFamily="18" charset="0"/>
            </a:endParaRPr>
          </a:p>
          <a:p>
            <a:r>
              <a:rPr lang="ru-RU" sz="2400" dirty="0">
                <a:latin typeface="Georgia" panose="02040502050405020303" pitchFamily="18" charset="0"/>
              </a:rPr>
              <a:t>В это же время появляется первый в России </a:t>
            </a:r>
            <a:r>
              <a:rPr lang="ru-RU" sz="2400" i="1" dirty="0">
                <a:latin typeface="Georgia" panose="02040502050405020303" pitchFamily="18" charset="0"/>
              </a:rPr>
              <a:t>журнал для детей</a:t>
            </a:r>
            <a:r>
              <a:rPr lang="ru-RU" sz="2400" dirty="0">
                <a:latin typeface="Georgia" panose="02040502050405020303" pitchFamily="18" charset="0"/>
              </a:rPr>
              <a:t>. Издававшийся </a:t>
            </a:r>
            <a:r>
              <a:rPr lang="ru-RU" sz="2400" i="1" dirty="0">
                <a:latin typeface="Georgia" panose="02040502050405020303" pitchFamily="18" charset="0"/>
              </a:rPr>
              <a:t>Н.И. Новиковым еженедельник «Детское чтение для сердца и разума»</a:t>
            </a:r>
            <a:r>
              <a:rPr lang="ru-RU" sz="2400" dirty="0">
                <a:latin typeface="Georgia" panose="02040502050405020303" pitchFamily="18" charset="0"/>
              </a:rPr>
              <a:t> выходил в свет с 1785 по 1789 г. и предназначался для детей от 6 до 12 лет. Большое влияние на дух журнала оказал </a:t>
            </a:r>
            <a:r>
              <a:rPr lang="ru-RU" sz="2400" b="1" i="1" dirty="0">
                <a:latin typeface="Georgia" panose="02040502050405020303" pitchFamily="18" charset="0"/>
              </a:rPr>
              <a:t>сентиментализм</a:t>
            </a:r>
            <a:r>
              <a:rPr lang="ru-RU" sz="2400" dirty="0">
                <a:latin typeface="Georgia" panose="02040502050405020303" pitchFamily="18" charset="0"/>
              </a:rPr>
              <a:t>, согласно которому чувствительное сердце выше рассудка.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135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782889" y="260350"/>
            <a:ext cx="7572375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Славяно-Греко-Латинская Академия в Москве – 1687 г.</a:t>
            </a:r>
          </a:p>
        </p:txBody>
      </p:sp>
      <p:sp>
        <p:nvSpPr>
          <p:cNvPr id="22531" name="Текст 2"/>
          <p:cNvSpPr>
            <a:spLocks noGrp="1"/>
          </p:cNvSpPr>
          <p:nvPr>
            <p:ph type="body" idx="1"/>
          </p:nvPr>
        </p:nvSpPr>
        <p:spPr>
          <a:xfrm>
            <a:off x="2351088" y="5876926"/>
            <a:ext cx="3536950" cy="639763"/>
          </a:xfrm>
        </p:spPr>
        <p:txBody>
          <a:bodyPr/>
          <a:lstStyle/>
          <a:p>
            <a:r>
              <a:rPr lang="ru-RU" b="0" smtClean="0"/>
              <a:t>Первое высшее учебное заведение в России</a:t>
            </a:r>
          </a:p>
        </p:txBody>
      </p:sp>
      <p:sp>
        <p:nvSpPr>
          <p:cNvPr id="22532" name="Текст 4"/>
          <p:cNvSpPr>
            <a:spLocks noGrp="1"/>
          </p:cNvSpPr>
          <p:nvPr>
            <p:ph type="body" sz="quarter" idx="3"/>
          </p:nvPr>
        </p:nvSpPr>
        <p:spPr>
          <a:xfrm>
            <a:off x="6383338" y="5876926"/>
            <a:ext cx="3898900" cy="504825"/>
          </a:xfrm>
        </p:spPr>
        <p:txBody>
          <a:bodyPr/>
          <a:lstStyle/>
          <a:p>
            <a:pPr algn="ctr"/>
            <a:r>
              <a:rPr lang="ru-RU" b="0" smtClean="0"/>
              <a:t>Современный вид здания</a:t>
            </a:r>
          </a:p>
        </p:txBody>
      </p:sp>
      <p:pic>
        <p:nvPicPr>
          <p:cNvPr id="7" name="Содержимое 6" descr="1239392271_zaikonospasskijj-monastyr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2424114" y="1916113"/>
            <a:ext cx="3024187" cy="37211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4" name="Содержимое 8" descr="11661731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672264" y="1909763"/>
            <a:ext cx="3095625" cy="3751262"/>
          </a:xfrm>
        </p:spPr>
      </p:pic>
    </p:spTree>
    <p:extLst>
      <p:ext uri="{BB962C8B-B14F-4D97-AF65-F5344CB8AC3E}">
        <p14:creationId xmlns:p14="http://schemas.microsoft.com/office/powerpoint/2010/main" val="362647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855914" y="284163"/>
            <a:ext cx="7534275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Славяно-Греко-Латинская Академия</a:t>
            </a:r>
          </a:p>
        </p:txBody>
      </p:sp>
      <p:sp>
        <p:nvSpPr>
          <p:cNvPr id="23555" name="Содержимое 3"/>
          <p:cNvSpPr>
            <a:spLocks noGrp="1"/>
          </p:cNvSpPr>
          <p:nvPr>
            <p:ph sz="half" idx="2"/>
          </p:nvPr>
        </p:nvSpPr>
        <p:spPr>
          <a:xfrm>
            <a:off x="1703389" y="1651380"/>
            <a:ext cx="10020038" cy="4801810"/>
          </a:xfrm>
        </p:spPr>
        <p:txBody>
          <a:bodyPr>
            <a:normAutofit/>
          </a:bodyPr>
          <a:lstStyle/>
          <a:p>
            <a:r>
              <a:rPr lang="ru-RU" sz="2300" dirty="0">
                <a:latin typeface="Georgia" panose="02040502050405020303" pitchFamily="18" charset="0"/>
              </a:rPr>
              <a:t>Учреждена по инициативе выдающегося педагога, просветителя и поэта, выпускника </a:t>
            </a:r>
            <a:r>
              <a:rPr lang="ru-RU" sz="2300" dirty="0" err="1">
                <a:latin typeface="Georgia" panose="02040502050405020303" pitchFamily="18" charset="0"/>
              </a:rPr>
              <a:t>Киево-Могилянской</a:t>
            </a:r>
            <a:r>
              <a:rPr lang="ru-RU" sz="2300" dirty="0">
                <a:latin typeface="Georgia" panose="02040502050405020303" pitchFamily="18" charset="0"/>
              </a:rPr>
              <a:t> академии </a:t>
            </a:r>
            <a:r>
              <a:rPr lang="ru-RU" sz="2300" dirty="0" err="1">
                <a:latin typeface="Georgia" panose="02040502050405020303" pitchFamily="18" charset="0"/>
              </a:rPr>
              <a:t>Симеона</a:t>
            </a:r>
            <a:r>
              <a:rPr lang="ru-RU" sz="2300" dirty="0">
                <a:latin typeface="Georgia" panose="02040502050405020303" pitchFamily="18" charset="0"/>
              </a:rPr>
              <a:t> Полоцкого.</a:t>
            </a:r>
          </a:p>
          <a:p>
            <a:r>
              <a:rPr lang="ru-RU" sz="2300" dirty="0">
                <a:latin typeface="Georgia" panose="02040502050405020303" pitchFamily="18" charset="0"/>
              </a:rPr>
              <a:t>Целью создания Академии была подготовка образованных людей для нужд России. В ней обучались не только дети аристократии, государственных и церковных чиновников, но и торговцев, и даже холопов. Среди первых студентов были русские, украинцы, белорусы, македонцы и грузины.</a:t>
            </a:r>
          </a:p>
          <a:p>
            <a:r>
              <a:rPr lang="ru-RU" sz="2300" dirty="0">
                <a:latin typeface="Georgia" panose="02040502050405020303" pitchFamily="18" charset="0"/>
              </a:rPr>
              <a:t>Среди выдающихся выпускников был Михаил Васильевич Ломоносов, впоследствии – основатель МГУ.</a:t>
            </a:r>
          </a:p>
          <a:p>
            <a:r>
              <a:rPr lang="ru-RU" sz="2300" dirty="0">
                <a:latin typeface="Georgia" panose="02040502050405020303" pitchFamily="18" charset="0"/>
              </a:rPr>
              <a:t>В 1814 году Академия была преобразована в Московскую духовную академию и перенесена в Свято-Троицкую Сергиеву Лавру.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49195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640014" y="115889"/>
            <a:ext cx="9056117" cy="151288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Дальнейшее развитие образования, культуры и искусства в эпоху Просвещения (</a:t>
            </a:r>
            <a:r>
              <a:rPr lang="en-US" b="1" dirty="0">
                <a:solidFill>
                  <a:srgbClr val="C00000"/>
                </a:solidFill>
                <a:latin typeface="Georgia" panose="02040502050405020303" pitchFamily="18" charset="0"/>
              </a:rPr>
              <a:t>XVIII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век)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1774825" y="1905001"/>
            <a:ext cx="9921306" cy="461962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На русское Просвещение оказало сильное влияние Просвещение Франции (Вольтер, Руссо, Дидро).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Особое внимание уделялось образованию народа. В провинциях начальные школы для детей основываются не на религиозных учениях, как было раньше, а приобретают научный оттенок.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В Петербурге открывается ряд специальных школ - медицинские, инженерные, горные, военные, ремесленные и другие школы.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Во второй половине </a:t>
            </a:r>
            <a:r>
              <a:rPr lang="en-US" sz="2400" dirty="0">
                <a:latin typeface="Georgia" panose="02040502050405020303" pitchFamily="18" charset="0"/>
              </a:rPr>
              <a:t>XVIII</a:t>
            </a:r>
            <a:r>
              <a:rPr lang="ru-RU" sz="2400" dirty="0">
                <a:latin typeface="Georgia" panose="02040502050405020303" pitchFamily="18" charset="0"/>
              </a:rPr>
              <a:t> века возникли первые российские университеты, библиотеки, театр, публичные музеи и относительно независимая пресса. 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395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7039" y="624110"/>
            <a:ext cx="9607573" cy="128089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latin typeface="Georgia" panose="02040502050405020303" pitchFamily="18" charset="0"/>
              </a:rPr>
              <a:t>В детской литературе условно выделяют 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такие периоды ее развития</a:t>
            </a:r>
            <a:r>
              <a:rPr lang="ru-RU" dirty="0">
                <a:solidFill>
                  <a:srgbClr val="C00000"/>
                </a:solidFill>
                <a:latin typeface="Georgia" panose="02040502050405020303" pitchFamily="18" charset="0"/>
              </a:rPr>
              <a:t>: </a:t>
            </a:r>
            <a:br>
              <a:rPr lang="ru-RU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0562" y="2074460"/>
            <a:ext cx="10167581" cy="4382673"/>
          </a:xfrm>
        </p:spPr>
        <p:txBody>
          <a:bodyPr>
            <a:normAutofit/>
          </a:bodyPr>
          <a:lstStyle/>
          <a:p>
            <a:pPr lvl="0"/>
            <a:r>
              <a:rPr lang="ru-RU" sz="3200" dirty="0" smtClean="0">
                <a:latin typeface="Georgia" panose="02040502050405020303" pitchFamily="18" charset="0"/>
              </a:rPr>
              <a:t>Древнерусская литература </a:t>
            </a:r>
            <a:r>
              <a:rPr lang="ru-RU" sz="3200" dirty="0">
                <a:latin typeface="Georgia" panose="02040502050405020303" pitchFamily="18" charset="0"/>
              </a:rPr>
              <a:t>для детей </a:t>
            </a:r>
            <a:r>
              <a:rPr lang="en-US" sz="3200" dirty="0">
                <a:latin typeface="Georgia" panose="02040502050405020303" pitchFamily="18" charset="0"/>
              </a:rPr>
              <a:t>IX</a:t>
            </a:r>
            <a:r>
              <a:rPr lang="ru-RU" sz="3200" dirty="0">
                <a:latin typeface="Georgia" panose="02040502050405020303" pitchFamily="18" charset="0"/>
              </a:rPr>
              <a:t>-</a:t>
            </a:r>
            <a:r>
              <a:rPr lang="en-US" sz="3200" dirty="0">
                <a:latin typeface="Georgia" panose="02040502050405020303" pitchFamily="18" charset="0"/>
              </a:rPr>
              <a:t>XVIII</a:t>
            </a:r>
            <a:r>
              <a:rPr lang="ru-RU" sz="3200" dirty="0">
                <a:latin typeface="Georgia" panose="02040502050405020303" pitchFamily="18" charset="0"/>
              </a:rPr>
              <a:t> вв.</a:t>
            </a:r>
          </a:p>
          <a:p>
            <a:pPr lvl="0"/>
            <a:r>
              <a:rPr lang="ru-RU" sz="3200" dirty="0" smtClean="0">
                <a:latin typeface="Georgia" panose="02040502050405020303" pitchFamily="18" charset="0"/>
              </a:rPr>
              <a:t>Детская литература </a:t>
            </a:r>
            <a:r>
              <a:rPr lang="en-US" sz="3200" dirty="0">
                <a:latin typeface="Georgia" panose="02040502050405020303" pitchFamily="18" charset="0"/>
              </a:rPr>
              <a:t>XVIII</a:t>
            </a:r>
            <a:r>
              <a:rPr lang="ru-RU" sz="3200" dirty="0">
                <a:latin typeface="Georgia" panose="02040502050405020303" pitchFamily="18" charset="0"/>
              </a:rPr>
              <a:t> века</a:t>
            </a:r>
          </a:p>
          <a:p>
            <a:pPr lvl="0"/>
            <a:r>
              <a:rPr lang="ru-RU" sz="3200" dirty="0">
                <a:latin typeface="Georgia" panose="02040502050405020303" pitchFamily="18" charset="0"/>
              </a:rPr>
              <a:t>Детская </a:t>
            </a:r>
            <a:r>
              <a:rPr lang="ru-RU" sz="3200" dirty="0" smtClean="0">
                <a:latin typeface="Georgia" panose="02040502050405020303" pitchFamily="18" charset="0"/>
              </a:rPr>
              <a:t>литература </a:t>
            </a:r>
            <a:r>
              <a:rPr lang="en-US" sz="3200" dirty="0">
                <a:latin typeface="Georgia" panose="02040502050405020303" pitchFamily="18" charset="0"/>
              </a:rPr>
              <a:t>XIX</a:t>
            </a:r>
            <a:r>
              <a:rPr lang="ru-RU" sz="3200" dirty="0">
                <a:latin typeface="Georgia" panose="02040502050405020303" pitchFamily="18" charset="0"/>
              </a:rPr>
              <a:t> века</a:t>
            </a:r>
          </a:p>
          <a:p>
            <a:pPr lvl="0"/>
            <a:r>
              <a:rPr lang="ru-RU" sz="3200" dirty="0" smtClean="0">
                <a:latin typeface="Georgia" panose="02040502050405020303" pitchFamily="18" charset="0"/>
              </a:rPr>
              <a:t>Детская литература </a:t>
            </a:r>
            <a:r>
              <a:rPr lang="ru-RU" sz="3200" dirty="0">
                <a:latin typeface="Georgia" panose="02040502050405020303" pitchFamily="18" charset="0"/>
              </a:rPr>
              <a:t>конца </a:t>
            </a:r>
            <a:r>
              <a:rPr lang="en-US" sz="3200" dirty="0">
                <a:latin typeface="Georgia" panose="02040502050405020303" pitchFamily="18" charset="0"/>
              </a:rPr>
              <a:t>XIX</a:t>
            </a:r>
            <a:r>
              <a:rPr lang="ru-RU" sz="3200" dirty="0">
                <a:latin typeface="Georgia" panose="02040502050405020303" pitchFamily="18" charset="0"/>
              </a:rPr>
              <a:t>-начала </a:t>
            </a:r>
            <a:r>
              <a:rPr lang="en-US" sz="3200" dirty="0">
                <a:latin typeface="Georgia" panose="02040502050405020303" pitchFamily="18" charset="0"/>
              </a:rPr>
              <a:t>XX</a:t>
            </a:r>
            <a:r>
              <a:rPr lang="ru-RU" sz="3200" dirty="0">
                <a:latin typeface="Georgia" panose="02040502050405020303" pitchFamily="18" charset="0"/>
              </a:rPr>
              <a:t> </a:t>
            </a:r>
            <a:r>
              <a:rPr lang="ru-RU" sz="3200" dirty="0" smtClean="0">
                <a:latin typeface="Georgia" panose="02040502050405020303" pitchFamily="18" charset="0"/>
              </a:rPr>
              <a:t>вв.</a:t>
            </a:r>
            <a:endParaRPr lang="ru-RU" sz="3200" dirty="0">
              <a:latin typeface="Georgia" panose="02040502050405020303" pitchFamily="18" charset="0"/>
            </a:endParaRPr>
          </a:p>
          <a:p>
            <a:pPr lvl="0"/>
            <a:r>
              <a:rPr lang="ru-RU" sz="3200" dirty="0" smtClean="0">
                <a:latin typeface="Georgia" panose="02040502050405020303" pitchFamily="18" charset="0"/>
              </a:rPr>
              <a:t>Детская литература </a:t>
            </a:r>
            <a:r>
              <a:rPr lang="en-US" sz="3200" dirty="0" smtClean="0">
                <a:latin typeface="Georgia" panose="02040502050405020303" pitchFamily="18" charset="0"/>
              </a:rPr>
              <a:t>XX</a:t>
            </a:r>
            <a:r>
              <a:rPr lang="ru-RU" sz="3200" dirty="0" smtClean="0">
                <a:latin typeface="Georgia" panose="02040502050405020303" pitchFamily="18" charset="0"/>
              </a:rPr>
              <a:t>-ХХ</a:t>
            </a:r>
            <a:r>
              <a:rPr lang="en-US" sz="3200" dirty="0" smtClean="0">
                <a:latin typeface="Georgia" panose="02040502050405020303" pitchFamily="18" charset="0"/>
              </a:rPr>
              <a:t>I</a:t>
            </a:r>
            <a:r>
              <a:rPr lang="ru-RU" sz="3200" dirty="0" smtClean="0">
                <a:latin typeface="Georgia" panose="02040502050405020303" pitchFamily="18" charset="0"/>
              </a:rPr>
              <a:t> вв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1050878" y="3193576"/>
            <a:ext cx="484632" cy="97840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57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640014" y="115889"/>
            <a:ext cx="9042470" cy="151288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Дальнейшее развитие образования, культуры и искусства в эпоху Просвещения (</a:t>
            </a:r>
            <a:r>
              <a:rPr lang="en-US" b="1" dirty="0">
                <a:solidFill>
                  <a:srgbClr val="C00000"/>
                </a:solidFill>
                <a:latin typeface="Georgia" panose="02040502050405020303" pitchFamily="18" charset="0"/>
              </a:rPr>
              <a:t>XVIII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век)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1774824" y="1905001"/>
            <a:ext cx="10016841" cy="4619625"/>
          </a:xfrm>
        </p:spPr>
        <p:txBody>
          <a:bodyPr>
            <a:normAutofit/>
          </a:bodyPr>
          <a:lstStyle/>
          <a:p>
            <a:r>
              <a:rPr lang="ru-RU" sz="2600" dirty="0">
                <a:latin typeface="Georgia" panose="02040502050405020303" pitchFamily="18" charset="0"/>
              </a:rPr>
              <a:t>Возникает интерес к педагогике и педагогической мысли, к вопросам воспитания и образования.</a:t>
            </a:r>
          </a:p>
          <a:p>
            <a:r>
              <a:rPr lang="ru-RU" sz="2600" dirty="0">
                <a:latin typeface="Georgia" panose="02040502050405020303" pitchFamily="18" charset="0"/>
              </a:rPr>
              <a:t>Переводится и издается на русском языке большое количество иностранной литературы, в том числе и для детей (около 300 книг), в частности, энциклопедия чешского педагога Яна </a:t>
            </a:r>
            <a:r>
              <a:rPr lang="ru-RU" sz="2600" dirty="0" err="1">
                <a:latin typeface="Georgia" panose="02040502050405020303" pitchFamily="18" charset="0"/>
              </a:rPr>
              <a:t>Амоса</a:t>
            </a:r>
            <a:r>
              <a:rPr lang="ru-RU" sz="2600" dirty="0">
                <a:latin typeface="Georgia" panose="02040502050405020303" pitchFamily="18" charset="0"/>
              </a:rPr>
              <a:t> Коменского «Мир в картинках», считающаяся </a:t>
            </a:r>
            <a:r>
              <a:rPr lang="ru-RU" sz="2600" b="1" i="1" u="sng" dirty="0">
                <a:latin typeface="Georgia" panose="02040502050405020303" pitchFamily="18" charset="0"/>
              </a:rPr>
              <a:t>первой</a:t>
            </a:r>
            <a:r>
              <a:rPr lang="ru-RU" sz="2600" dirty="0">
                <a:latin typeface="Georgia" panose="02040502050405020303" pitchFamily="18" charset="0"/>
              </a:rPr>
              <a:t> детской энциклопедией.</a:t>
            </a:r>
          </a:p>
          <a:p>
            <a:pPr>
              <a:buFontTx/>
              <a:buNone/>
            </a:pPr>
            <a:endParaRPr lang="ru-RU" sz="1400" dirty="0">
              <a:latin typeface="Georgia" panose="02040502050405020303" pitchFamily="18" charset="0"/>
            </a:endParaRPr>
          </a:p>
          <a:p>
            <a:r>
              <a:rPr lang="ru-RU" sz="2600" dirty="0">
                <a:latin typeface="Georgia" panose="02040502050405020303" pitchFamily="18" charset="0"/>
              </a:rPr>
              <a:t>В конце </a:t>
            </a:r>
            <a:r>
              <a:rPr lang="en-US" sz="2600" dirty="0">
                <a:latin typeface="Georgia" panose="02040502050405020303" pitchFamily="18" charset="0"/>
              </a:rPr>
              <a:t>XVIII</a:t>
            </a:r>
            <a:r>
              <a:rPr lang="ru-RU" sz="2600" dirty="0">
                <a:latin typeface="Georgia" panose="02040502050405020303" pitchFamily="18" charset="0"/>
              </a:rPr>
              <a:t> века </a:t>
            </a:r>
            <a:r>
              <a:rPr lang="ru-RU" sz="2600" b="1" i="1" u="sng" dirty="0">
                <a:latin typeface="Georgia" panose="02040502050405020303" pitchFamily="18" charset="0"/>
              </a:rPr>
              <a:t>детская книга отделяется от учебной и становится самостоятельной</a:t>
            </a:r>
            <a:r>
              <a:rPr lang="ru-RU" sz="2600" b="1" u="sng" dirty="0">
                <a:latin typeface="Georgia" panose="02040502050405020303" pitchFamily="18" charset="0"/>
              </a:rPr>
              <a:t>.</a:t>
            </a:r>
            <a:endParaRPr lang="ru-RU" sz="2600" dirty="0">
              <a:latin typeface="Georgia" panose="02040502050405020303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21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711449" y="284163"/>
            <a:ext cx="8998329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Первый детский журнал «Детское чтение для сердца и разума»</a:t>
            </a:r>
          </a:p>
        </p:txBody>
      </p:sp>
      <p:pic>
        <p:nvPicPr>
          <p:cNvPr id="5" name="Содержимое 4" descr="800px-NI_Novikov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611748" y="2333803"/>
            <a:ext cx="3309773" cy="4191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628" name="Содержимое 3"/>
          <p:cNvSpPr>
            <a:spLocks noGrp="1"/>
          </p:cNvSpPr>
          <p:nvPr>
            <p:ph sz="half" idx="2"/>
          </p:nvPr>
        </p:nvSpPr>
        <p:spPr>
          <a:xfrm>
            <a:off x="5448301" y="1916114"/>
            <a:ext cx="5538147" cy="4465637"/>
          </a:xfrm>
        </p:spPr>
        <p:txBody>
          <a:bodyPr/>
          <a:lstStyle/>
          <a:p>
            <a:r>
              <a:rPr lang="ru-RU" sz="2400" dirty="0" smtClean="0">
                <a:latin typeface="Georgia" panose="02040502050405020303" pitchFamily="18" charset="0"/>
              </a:rPr>
              <a:t>Новик</a:t>
            </a:r>
            <a:r>
              <a:rPr lang="en-US" sz="2400" dirty="0" smtClean="0">
                <a:latin typeface="Georgia" panose="02040502050405020303" pitchFamily="18" charset="0"/>
              </a:rPr>
              <a:t>ó</a:t>
            </a:r>
            <a:r>
              <a:rPr lang="ru-RU" sz="2400" dirty="0" smtClean="0">
                <a:latin typeface="Georgia" panose="02040502050405020303" pitchFamily="18" charset="0"/>
              </a:rPr>
              <a:t>в Николай Иванович (1744 – 1818).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Просветитель, писатель, журналист, издатель.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Организатор типографий, библиотек, школ в Москве, книжных магазинов в 16 городах. Издавал книги по всем отраслям знаний.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9670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711450" y="284163"/>
            <a:ext cx="7678738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Первый детский журнал «Детское чтение для сердца и разума»</a:t>
            </a:r>
          </a:p>
        </p:txBody>
      </p:sp>
      <p:sp>
        <p:nvSpPr>
          <p:cNvPr id="27651" name="Содержимое 3"/>
          <p:cNvSpPr>
            <a:spLocks noGrp="1"/>
          </p:cNvSpPr>
          <p:nvPr>
            <p:ph sz="half" idx="2"/>
          </p:nvPr>
        </p:nvSpPr>
        <p:spPr>
          <a:xfrm>
            <a:off x="4871865" y="1916832"/>
            <a:ext cx="6646845" cy="4464918"/>
          </a:xfrm>
        </p:spPr>
        <p:txBody>
          <a:bodyPr>
            <a:normAutofit/>
          </a:bodyPr>
          <a:lstStyle/>
          <a:p>
            <a:r>
              <a:rPr lang="ru-RU" sz="2600" dirty="0">
                <a:latin typeface="Georgia" panose="02040502050405020303" pitchFamily="18" charset="0"/>
              </a:rPr>
              <a:t>Выходил в </a:t>
            </a:r>
            <a:r>
              <a:rPr lang="ru-RU" sz="2600" b="1" dirty="0">
                <a:latin typeface="Georgia" panose="02040502050405020303" pitchFamily="18" charset="0"/>
              </a:rPr>
              <a:t>1785-1789</a:t>
            </a:r>
            <a:r>
              <a:rPr lang="ru-RU" sz="2600" dirty="0">
                <a:latin typeface="Georgia" panose="02040502050405020303" pitchFamily="18" charset="0"/>
              </a:rPr>
              <a:t> гг. как бесплатное приложение к газете «Московские ведомости».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Главная задача журнала определялась стремлением воспитать патриотов и добрых граждан своего отечества.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В журнале печатались статьи из многих областей науки: «О системе мира», «О солнце», «О воде», «О пользе гор», «Разговор об огне» и пр.</a:t>
            </a:r>
            <a:endParaRPr lang="ru-RU" sz="2600" dirty="0">
              <a:latin typeface="Georgia" panose="02040502050405020303" pitchFamily="18" charset="0"/>
            </a:endParaRPr>
          </a:p>
        </p:txBody>
      </p:sp>
      <p:pic>
        <p:nvPicPr>
          <p:cNvPr id="7" name="Содержимое 6" descr="0_187df0_40057289_X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03388" y="2133600"/>
            <a:ext cx="3097212" cy="4191000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56850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711449" y="284163"/>
            <a:ext cx="9025625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Первый детский журнал «Детское чтение для сердца и разума»</a:t>
            </a:r>
          </a:p>
        </p:txBody>
      </p:sp>
      <p:sp>
        <p:nvSpPr>
          <p:cNvPr id="28675" name="Содержимое 3"/>
          <p:cNvSpPr>
            <a:spLocks noGrp="1"/>
          </p:cNvSpPr>
          <p:nvPr>
            <p:ph sz="half" idx="2"/>
          </p:nvPr>
        </p:nvSpPr>
        <p:spPr>
          <a:xfrm>
            <a:off x="1847851" y="1844676"/>
            <a:ext cx="10107588" cy="453707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Научный материал излагался живо и занимательно: в форме записок путешественника, бесед наставника с детьми, переписки отца с сыном.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В художественных произведениях ставились вопросы о недостатках и пороках дворянства, разоблачались надменность, честолюбие, паразитизм господствующего сословия и воспитывались любовь к труду, уважение к крестьянам. 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Н.И. Новик</a:t>
            </a:r>
            <a:r>
              <a:rPr lang="en-US" sz="2400" dirty="0">
                <a:latin typeface="Georgia" panose="02040502050405020303" pitchFamily="18" charset="0"/>
              </a:rPr>
              <a:t>ó</a:t>
            </a:r>
            <a:r>
              <a:rPr lang="ru-RU" sz="2400" dirty="0">
                <a:latin typeface="Georgia" panose="02040502050405020303" pitchFamily="18" charset="0"/>
              </a:rPr>
              <a:t>в привлек к работе в журнале молодых писателей, студентов Московского университета и преподавателей московского Благородного пансиона при университете. </a:t>
            </a:r>
            <a:endParaRPr lang="ru-RU" sz="26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88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711450" y="284163"/>
            <a:ext cx="7678738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Первый детский журнал «Детское чтение для сердца и разума»</a:t>
            </a:r>
          </a:p>
        </p:txBody>
      </p:sp>
      <p:sp>
        <p:nvSpPr>
          <p:cNvPr id="29699" name="Содержимое 3"/>
          <p:cNvSpPr>
            <a:spLocks noGrp="1"/>
          </p:cNvSpPr>
          <p:nvPr>
            <p:ph sz="half" idx="2"/>
          </p:nvPr>
        </p:nvSpPr>
        <p:spPr>
          <a:xfrm>
            <a:off x="1847851" y="2060576"/>
            <a:ext cx="9466143" cy="4392613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Georgia" panose="02040502050405020303" pitchFamily="18" charset="0"/>
              </a:rPr>
              <a:t>В </a:t>
            </a:r>
            <a:r>
              <a:rPr lang="ru-RU" sz="2400" b="1" dirty="0" smtClean="0">
                <a:latin typeface="Georgia" panose="02040502050405020303" pitchFamily="18" charset="0"/>
              </a:rPr>
              <a:t>1789</a:t>
            </a:r>
            <a:r>
              <a:rPr lang="ru-RU" sz="2400" dirty="0" smtClean="0">
                <a:latin typeface="Georgia" panose="02040502050405020303" pitchFamily="18" charset="0"/>
              </a:rPr>
              <a:t> году журнал был закрыт по царскому указу.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Н.И. Новик</a:t>
            </a:r>
            <a:r>
              <a:rPr lang="en-US" sz="2400" dirty="0" smtClean="0">
                <a:latin typeface="Georgia" panose="02040502050405020303" pitchFamily="18" charset="0"/>
              </a:rPr>
              <a:t>ó</a:t>
            </a:r>
            <a:r>
              <a:rPr lang="ru-RU" sz="2400" dirty="0" smtClean="0">
                <a:latin typeface="Georgia" panose="02040502050405020303" pitchFamily="18" charset="0"/>
              </a:rPr>
              <a:t>в вошёл в историю как один из первых русских политических заключённых: по приказу императрицы Екатерины </a:t>
            </a:r>
            <a:r>
              <a:rPr lang="en-US" sz="2400" dirty="0" smtClean="0">
                <a:latin typeface="Georgia" panose="02040502050405020303" pitchFamily="18" charset="0"/>
              </a:rPr>
              <a:t>II</a:t>
            </a:r>
            <a:r>
              <a:rPr lang="ru-RU" sz="2400" dirty="0" smtClean="0">
                <a:latin typeface="Georgia" panose="02040502050405020303" pitchFamily="18" charset="0"/>
              </a:rPr>
              <a:t> за просветительскую деятельность заключён в Шлиссельбургскую крепость (1792—1796).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Однако, журнал переиздавался и после заточения Новик</a:t>
            </a:r>
            <a:r>
              <a:rPr lang="en-US" sz="2400" dirty="0" smtClean="0">
                <a:latin typeface="Georgia" panose="02040502050405020303" pitchFamily="18" charset="0"/>
              </a:rPr>
              <a:t>ó</a:t>
            </a:r>
            <a:r>
              <a:rPr lang="ru-RU" sz="2400" dirty="0" err="1" smtClean="0">
                <a:latin typeface="Georgia" panose="02040502050405020303" pitchFamily="18" charset="0"/>
              </a:rPr>
              <a:t>ва</a:t>
            </a:r>
            <a:r>
              <a:rPr lang="ru-RU" sz="2400" dirty="0" smtClean="0">
                <a:latin typeface="Georgia" panose="02040502050405020303" pitchFamily="18" charset="0"/>
              </a:rPr>
              <a:t> в Шлиссельбургскую крепость (второе издание вышло в 1799—1804 гг.; третье — в 1819 г.).</a:t>
            </a:r>
          </a:p>
          <a:p>
            <a:endParaRPr lang="ru-RU" sz="2400" dirty="0">
              <a:latin typeface="Georgia" panose="02040502050405020303" pitchFamily="18" charset="0"/>
            </a:endParaRPr>
          </a:p>
          <a:p>
            <a:pPr>
              <a:buFontTx/>
              <a:buNone/>
            </a:pPr>
            <a:endParaRPr lang="ru-RU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33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3071663" y="284163"/>
            <a:ext cx="8324217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Значение журнала «Детское чтение для сердца и разума»</a:t>
            </a:r>
          </a:p>
        </p:txBody>
      </p:sp>
      <p:sp>
        <p:nvSpPr>
          <p:cNvPr id="30723" name="Содержимое 3"/>
          <p:cNvSpPr>
            <a:spLocks noGrp="1"/>
          </p:cNvSpPr>
          <p:nvPr>
            <p:ph sz="half" idx="2"/>
          </p:nvPr>
        </p:nvSpPr>
        <p:spPr>
          <a:xfrm>
            <a:off x="1847851" y="1844676"/>
            <a:ext cx="9752746" cy="4537075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        Значение журнала было так велико, что через </a:t>
            </a:r>
            <a:r>
              <a:rPr lang="ru-RU" sz="2400" b="1" dirty="0" smtClean="0">
                <a:latin typeface="Georgia" panose="02040502050405020303" pitchFamily="18" charset="0"/>
              </a:rPr>
              <a:t>60</a:t>
            </a:r>
            <a:r>
              <a:rPr lang="ru-RU" sz="2400" dirty="0" smtClean="0">
                <a:latin typeface="Georgia" panose="02040502050405020303" pitchFamily="18" charset="0"/>
              </a:rPr>
              <a:t> лет после его первого выхода в свет </a:t>
            </a:r>
            <a:r>
              <a:rPr lang="ru-RU" sz="2400" b="1" i="1" dirty="0" smtClean="0">
                <a:latin typeface="Georgia" panose="02040502050405020303" pitchFamily="18" charset="0"/>
              </a:rPr>
              <a:t>В. Белинский </a:t>
            </a:r>
            <a:r>
              <a:rPr lang="ru-RU" sz="2400" dirty="0" smtClean="0">
                <a:latin typeface="Georgia" panose="02040502050405020303" pitchFamily="18" charset="0"/>
              </a:rPr>
              <a:t>воскликнул: «Бедные дети! Мы были счастливее вас:  мы имели «Детское чтение» Новик</a:t>
            </a:r>
            <a:r>
              <a:rPr lang="en-US" sz="2400" dirty="0" smtClean="0">
                <a:latin typeface="Georgia" panose="02040502050405020303" pitchFamily="18" charset="0"/>
              </a:rPr>
              <a:t>ó</a:t>
            </a:r>
            <a:r>
              <a:rPr lang="ru-RU" sz="2400" dirty="0" err="1" smtClean="0">
                <a:latin typeface="Georgia" panose="02040502050405020303" pitchFamily="18" charset="0"/>
              </a:rPr>
              <a:t>ва</a:t>
            </a:r>
            <a:r>
              <a:rPr lang="ru-RU" sz="2400" dirty="0" smtClean="0">
                <a:latin typeface="Georgia" panose="02040502050405020303" pitchFamily="18" charset="0"/>
              </a:rPr>
              <a:t>…». </a:t>
            </a:r>
            <a:r>
              <a:rPr lang="ru-RU" sz="2400" b="1" i="1" dirty="0" smtClean="0">
                <a:latin typeface="Georgia" panose="02040502050405020303" pitchFamily="18" charset="0"/>
              </a:rPr>
              <a:t>С.Т.Аксаков</a:t>
            </a:r>
            <a:r>
              <a:rPr lang="ru-RU" sz="2400" dirty="0" smtClean="0">
                <a:latin typeface="Georgia" panose="02040502050405020303" pitchFamily="18" charset="0"/>
              </a:rPr>
              <a:t> вспоминал, что именно научные статьи журнала «Детское чтение» пробудили в нем интерес к естественным наукам, а знаменитый хирург </a:t>
            </a:r>
            <a:r>
              <a:rPr lang="ru-RU" sz="2400" b="1" i="1" dirty="0" smtClean="0">
                <a:latin typeface="Georgia" panose="02040502050405020303" pitchFamily="18" charset="0"/>
              </a:rPr>
              <a:t>Н.И.Пирогов</a:t>
            </a:r>
            <a:r>
              <a:rPr lang="ru-RU" sz="2400" dirty="0" smtClean="0">
                <a:latin typeface="Georgia" panose="02040502050405020303" pitchFamily="18" charset="0"/>
              </a:rPr>
              <a:t> говорил, что увлекался «Детским чтением» больше, чем «Робинзоном Крузо», «Дон Кихотом» и волшебными сказками.</a:t>
            </a:r>
          </a:p>
          <a:p>
            <a:pPr>
              <a:buFontTx/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7589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  <a:t>Новиков Николай. "Детское чтение для сердца и разума". </a:t>
            </a:r>
            <a:endParaRPr lang="ru-RU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9219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795" y="2091875"/>
            <a:ext cx="22860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806" y="2411389"/>
            <a:ext cx="1857375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8204" y="1804312"/>
            <a:ext cx="1851025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Рисунок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079" y="3230681"/>
            <a:ext cx="21431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Рисунок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502" y="3592062"/>
            <a:ext cx="200025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91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1129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194" y="900752"/>
            <a:ext cx="9144000" cy="508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1475649"/>
      </p:ext>
    </p:extLst>
  </p:cSld>
  <p:clrMapOvr>
    <a:masterClrMapping/>
  </p:clrMapOvr>
  <p:transition spd="slow">
    <p:pull dir="l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175575_origi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50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9686890"/>
      </p:ext>
    </p:extLst>
  </p:cSld>
  <p:clrMapOvr>
    <a:masterClrMapping/>
  </p:clrMapOvr>
  <p:transition spd="slow">
    <p:wheel spokes="2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37798103_Nikolay_Petrovich_BogdanovBelskiy1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4500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7" descr="8171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0"/>
            <a:ext cx="46434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6920949"/>
      </p:ext>
    </p:extLst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3231938" y="652653"/>
            <a:ext cx="6862762" cy="912812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План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799" y="1916113"/>
            <a:ext cx="9527275" cy="4392612"/>
          </a:xfrm>
        </p:spPr>
        <p:txBody>
          <a:bodyPr>
            <a:normAutofit/>
          </a:bodyPr>
          <a:lstStyle/>
          <a:p>
            <a:pPr marL="514350" indent="-514350">
              <a:buFont typeface="Times New Roman" pitchFamily="18" charset="0"/>
              <a:buAutoNum type="arabicPeriod"/>
            </a:pPr>
            <a:r>
              <a:rPr lang="ru-RU" sz="3600" dirty="0">
                <a:latin typeface="Georgia" panose="02040502050405020303" pitchFamily="18" charset="0"/>
              </a:rPr>
              <a:t>Появление первых детских книг в </a:t>
            </a:r>
            <a:r>
              <a:rPr lang="en-US" sz="3600" dirty="0">
                <a:latin typeface="Georgia" panose="02040502050405020303" pitchFamily="18" charset="0"/>
              </a:rPr>
              <a:t>XVI-XVII</a:t>
            </a:r>
            <a:r>
              <a:rPr lang="ru-RU" sz="3600" dirty="0">
                <a:latin typeface="Georgia" panose="02040502050405020303" pitchFamily="18" charset="0"/>
              </a:rPr>
              <a:t> вв.</a:t>
            </a:r>
          </a:p>
          <a:p>
            <a:pPr marL="514350" indent="-514350">
              <a:buFont typeface="Times New Roman" pitchFamily="18" charset="0"/>
              <a:buAutoNum type="arabicPeriod"/>
            </a:pPr>
            <a:r>
              <a:rPr lang="ru-RU" sz="3600" dirty="0">
                <a:latin typeface="Georgia" panose="02040502050405020303" pitchFamily="18" charset="0"/>
              </a:rPr>
              <a:t>«Лицевой букварь» </a:t>
            </a:r>
            <a:r>
              <a:rPr lang="ru-RU" sz="3600" dirty="0" err="1">
                <a:latin typeface="Georgia" panose="02040502050405020303" pitchFamily="18" charset="0"/>
              </a:rPr>
              <a:t>Кариона</a:t>
            </a:r>
            <a:r>
              <a:rPr lang="ru-RU" sz="3600" dirty="0">
                <a:latin typeface="Georgia" panose="02040502050405020303" pitchFamily="18" charset="0"/>
              </a:rPr>
              <a:t> Истомина.</a:t>
            </a:r>
          </a:p>
          <a:p>
            <a:pPr marL="514350" indent="-514350">
              <a:buFont typeface="Times New Roman" pitchFamily="18" charset="0"/>
              <a:buAutoNum type="arabicPeriod"/>
            </a:pPr>
            <a:r>
              <a:rPr lang="ru-RU" sz="3600" dirty="0">
                <a:latin typeface="Georgia" panose="02040502050405020303" pitchFamily="18" charset="0"/>
              </a:rPr>
              <a:t>Развитие просвещения в </a:t>
            </a:r>
            <a:r>
              <a:rPr lang="en-US" sz="3600" dirty="0">
                <a:latin typeface="Georgia" panose="02040502050405020303" pitchFamily="18" charset="0"/>
              </a:rPr>
              <a:t>XVIII</a:t>
            </a:r>
            <a:r>
              <a:rPr lang="ru-RU" sz="3600" dirty="0">
                <a:latin typeface="Georgia" panose="02040502050405020303" pitchFamily="18" charset="0"/>
              </a:rPr>
              <a:t> веке.</a:t>
            </a:r>
          </a:p>
          <a:p>
            <a:pPr marL="514350" indent="-514350">
              <a:buFont typeface="Times New Roman" pitchFamily="18" charset="0"/>
              <a:buAutoNum type="arabicPeriod"/>
            </a:pPr>
            <a:r>
              <a:rPr lang="ru-RU" sz="3600" dirty="0">
                <a:latin typeface="Georgia" panose="02040502050405020303" pitchFamily="18" charset="0"/>
              </a:rPr>
              <a:t>Первый детский журнал «Детское чтение для сердца и разума».</a:t>
            </a:r>
          </a:p>
        </p:txBody>
      </p:sp>
    </p:spTree>
    <p:extLst>
      <p:ext uri="{BB962C8B-B14F-4D97-AF65-F5344CB8AC3E}">
        <p14:creationId xmlns:p14="http://schemas.microsoft.com/office/powerpoint/2010/main" val="85286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lyall-laura-muntz-interesting-story-end-artfo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90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607703"/>
      </p:ext>
    </p:extLst>
  </p:cSld>
  <p:clrMapOvr>
    <a:masterClrMapping/>
  </p:clrMapOvr>
  <p:transition spd="slow">
    <p:checker dir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8195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8196" name="Picture 5" descr="z-rus-makovski-shkola-tul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546" y="777923"/>
            <a:ext cx="9144000" cy="537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5118461"/>
      </p:ext>
    </p:extLst>
  </p:cSld>
  <p:clrMapOvr>
    <a:masterClrMapping/>
  </p:clrMapOvr>
  <p:transition spd="slow">
    <p:comb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9219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9220" name="Picture 5" descr="2015-06-06-23-35-12-Skrinshot-e%60kra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800" y="1026615"/>
            <a:ext cx="9715500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1517649"/>
      </p:ext>
    </p:extLst>
  </p:cSld>
  <p:clrMapOvr>
    <a:masterClrMapping/>
  </p:clrMapOvr>
  <p:transition spd="slow">
    <p:pull dir="r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4" y="277813"/>
            <a:ext cx="9908534" cy="70326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Современное понятие о детской литературе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03388" y="875092"/>
            <a:ext cx="10320290" cy="61214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ru-RU" sz="2800" dirty="0">
                <a:latin typeface="Georgia" panose="02040502050405020303" pitchFamily="18" charset="0"/>
              </a:rPr>
              <a:t> </a:t>
            </a:r>
            <a:r>
              <a:rPr lang="en-US" altLang="ru-RU" sz="2400" dirty="0">
                <a:latin typeface="Georgia" panose="02040502050405020303" pitchFamily="18" charset="0"/>
              </a:rPr>
              <a:t>I</a:t>
            </a:r>
            <a:r>
              <a:rPr lang="ru-RU" altLang="ru-RU" sz="2400" dirty="0">
                <a:latin typeface="Georgia" panose="02040502050405020303" pitchFamily="18" charset="0"/>
              </a:rPr>
              <a:t>. </a:t>
            </a:r>
            <a:r>
              <a:rPr lang="ru-RU" altLang="ru-RU" sz="2400" b="1" dirty="0">
                <a:latin typeface="Georgia" panose="02040502050405020303" pitchFamily="18" charset="0"/>
              </a:rPr>
              <a:t>Обиходно-бытовое</a:t>
            </a:r>
            <a:r>
              <a:rPr lang="ru-RU" altLang="ru-RU" sz="2400" dirty="0">
                <a:latin typeface="Georgia" panose="02040502050405020303" pitchFamily="18" charset="0"/>
              </a:rPr>
              <a:t> (все произведения, которые читают дети – </a:t>
            </a:r>
            <a:r>
              <a:rPr lang="en-US" altLang="ru-RU" sz="2400" dirty="0">
                <a:latin typeface="Georgia" panose="02040502050405020303" pitchFamily="18" charset="0"/>
              </a:rPr>
              <a:t>“</a:t>
            </a:r>
            <a:r>
              <a:rPr lang="ru-RU" altLang="ru-RU" sz="2400" b="1" dirty="0">
                <a:latin typeface="Georgia" panose="02040502050405020303" pitchFamily="18" charset="0"/>
              </a:rPr>
              <a:t>детское чтение</a:t>
            </a:r>
            <a:r>
              <a:rPr lang="en-US" altLang="ru-RU" sz="2400" dirty="0">
                <a:latin typeface="Georgia" panose="02040502050405020303" pitchFamily="18" charset="0"/>
              </a:rPr>
              <a:t>”</a:t>
            </a:r>
            <a:r>
              <a:rPr lang="ru-RU" altLang="ru-RU" sz="2400" dirty="0">
                <a:latin typeface="Georgia" panose="02040502050405020303" pitchFamily="18" charset="0"/>
              </a:rPr>
              <a:t>)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400" dirty="0">
                <a:latin typeface="Georgia" panose="02040502050405020303" pitchFamily="18" charset="0"/>
              </a:rPr>
              <a:t>                                       </a:t>
            </a:r>
            <a:r>
              <a:rPr lang="en-US" altLang="ru-RU" sz="2400" dirty="0">
                <a:latin typeface="Georgia" panose="02040502050405020303" pitchFamily="18" charset="0"/>
              </a:rPr>
              <a:t>II</a:t>
            </a:r>
            <a:r>
              <a:rPr lang="ru-RU" altLang="ru-RU" sz="2400" dirty="0">
                <a:latin typeface="Georgia" panose="02040502050405020303" pitchFamily="18" charset="0"/>
              </a:rPr>
              <a:t>. </a:t>
            </a:r>
            <a:r>
              <a:rPr lang="ru-RU" altLang="ru-RU" sz="2400" b="1" dirty="0">
                <a:latin typeface="Georgia" panose="02040502050405020303" pitchFamily="18" charset="0"/>
              </a:rPr>
              <a:t>Научное</a:t>
            </a:r>
          </a:p>
        </p:txBody>
      </p:sp>
      <p:graphicFrame>
        <p:nvGraphicFramePr>
          <p:cNvPr id="6148" name="Group 4"/>
          <p:cNvGraphicFramePr>
            <a:graphicFrameLocks noGrp="1"/>
          </p:cNvGraphicFramePr>
          <p:nvPr>
            <p:ph sz="half" idx="2"/>
          </p:nvPr>
        </p:nvGraphicFramePr>
        <p:xfrm>
          <a:off x="1703388" y="2997201"/>
          <a:ext cx="9706140" cy="3673475"/>
        </p:xfrm>
        <a:graphic>
          <a:graphicData uri="http://schemas.openxmlformats.org/drawingml/2006/table">
            <a:tbl>
              <a:tblPr/>
              <a:tblGrid>
                <a:gridCol w="3669895"/>
                <a:gridCol w="2801459"/>
                <a:gridCol w="3234786"/>
              </a:tblGrid>
              <a:tr h="3673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Произведения, адресованные детям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(К. Чуковский, С. Маршак, А.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Барто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, С. Михалков, Е. Благинина, Э. Успенский)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Произведения, созданные для взрослых читателей, но вошедшие в круг детского чтения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(А. Пушкин, П. Ершов, Дж. Свифт, Д. Дефо)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Произведения собственно детской литературы, сочинённые самими детьми –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“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детское литературное творчество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”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(сочинения детского фольклора: стихи, сказки, рассказы, чёрный юмор)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72" name="Line 14"/>
          <p:cNvSpPr>
            <a:spLocks noChangeShapeType="1"/>
          </p:cNvSpPr>
          <p:nvPr/>
        </p:nvSpPr>
        <p:spPr bwMode="auto">
          <a:xfrm>
            <a:off x="6383338" y="2492375"/>
            <a:ext cx="122555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3" name="Line 15"/>
          <p:cNvSpPr>
            <a:spLocks noChangeShapeType="1"/>
          </p:cNvSpPr>
          <p:nvPr/>
        </p:nvSpPr>
        <p:spPr bwMode="auto">
          <a:xfrm flipH="1">
            <a:off x="4295775" y="2492375"/>
            <a:ext cx="107950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4" name="Line 16"/>
          <p:cNvSpPr>
            <a:spLocks noChangeShapeType="1"/>
          </p:cNvSpPr>
          <p:nvPr/>
        </p:nvSpPr>
        <p:spPr bwMode="auto">
          <a:xfrm>
            <a:off x="5880100" y="2565400"/>
            <a:ext cx="0" cy="287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91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Вопросы и задания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965278" y="1460310"/>
            <a:ext cx="9539334" cy="445091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Georgia" panose="02040502050405020303" pitchFamily="18" charset="0"/>
              </a:rPr>
              <a:t>1</a:t>
            </a:r>
            <a:r>
              <a:rPr lang="ru-RU" sz="2400" dirty="0">
                <a:latin typeface="Georgia" panose="02040502050405020303" pitchFamily="18" charset="0"/>
              </a:rPr>
              <a:t>. Как появилась на Руси алфавитная письменность?</a:t>
            </a:r>
          </a:p>
          <a:p>
            <a:r>
              <a:rPr lang="ru-RU" sz="2400" dirty="0">
                <a:latin typeface="Georgia" panose="02040502050405020303" pitchFamily="18" charset="0"/>
              </a:rPr>
              <a:t>2. Какую роль в развитии древнерусской литературы сыграла «Повесть временных лет»?</a:t>
            </a:r>
          </a:p>
          <a:p>
            <a:r>
              <a:rPr lang="ru-RU" sz="2400" dirty="0">
                <a:latin typeface="Georgia" panose="02040502050405020303" pitchFamily="18" charset="0"/>
              </a:rPr>
              <a:t>3. В чем заключается особенное значение «Поучения Владимира Мономаха»?</a:t>
            </a:r>
          </a:p>
          <a:p>
            <a:r>
              <a:rPr lang="ru-RU" sz="2400" dirty="0">
                <a:latin typeface="Georgia" panose="02040502050405020303" pitchFamily="18" charset="0"/>
              </a:rPr>
              <a:t>4. Назовите первые жития, кому они посвящены, чем отличается их содержание.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5. Определите, какие нравственные ценности заложены в литературе древней Руси.</a:t>
            </a:r>
          </a:p>
          <a:p>
            <a:endParaRPr lang="ru-RU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47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346" y="982639"/>
            <a:ext cx="9348266" cy="551369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6</a:t>
            </a:r>
            <a:r>
              <a:rPr lang="ru-RU" sz="2400" dirty="0" smtClean="0">
                <a:latin typeface="Georgia" panose="02040502050405020303" pitchFamily="18" charset="0"/>
              </a:rPr>
              <a:t>. </a:t>
            </a:r>
            <a:r>
              <a:rPr lang="ru-RU" sz="2400" dirty="0">
                <a:latin typeface="Georgia" panose="02040502050405020303" pitchFamily="18" charset="0"/>
              </a:rPr>
              <a:t>Как и чему учили первые буквари и азбуковники?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7. </a:t>
            </a:r>
            <a:r>
              <a:rPr lang="ru-RU" sz="2400" dirty="0">
                <a:latin typeface="Georgia" panose="02040502050405020303" pitchFamily="18" charset="0"/>
              </a:rPr>
              <a:t>Каким образом менялось отношение к обучению от первых букварей до «Лицевого букваря»?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8. </a:t>
            </a:r>
            <a:r>
              <a:rPr lang="ru-RU" sz="2400" dirty="0">
                <a:latin typeface="Georgia" panose="02040502050405020303" pitchFamily="18" charset="0"/>
              </a:rPr>
              <a:t>Назовите известных вам создателей первых букварей.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9. </a:t>
            </a:r>
            <a:r>
              <a:rPr lang="ru-RU" sz="2400" dirty="0">
                <a:latin typeface="Georgia" panose="02040502050405020303" pitchFamily="18" charset="0"/>
              </a:rPr>
              <a:t>В чем новизна «Букваря» </a:t>
            </a:r>
            <a:r>
              <a:rPr lang="ru-RU" sz="2400" dirty="0" err="1">
                <a:latin typeface="Georgia" panose="02040502050405020303" pitchFamily="18" charset="0"/>
              </a:rPr>
              <a:t>Кариона</a:t>
            </a:r>
            <a:r>
              <a:rPr lang="ru-RU" sz="2400" dirty="0">
                <a:latin typeface="Georgia" panose="02040502050405020303" pitchFamily="18" charset="0"/>
              </a:rPr>
              <a:t> Истомина?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10. </a:t>
            </a:r>
            <a:r>
              <a:rPr lang="ru-RU" sz="2400" dirty="0">
                <a:latin typeface="Georgia" panose="02040502050405020303" pitchFamily="18" charset="0"/>
              </a:rPr>
              <a:t>Что нового внес </a:t>
            </a:r>
            <a:r>
              <a:rPr lang="ru-RU" sz="2400" dirty="0" err="1">
                <a:latin typeface="Georgia" panose="02040502050405020303" pitchFamily="18" charset="0"/>
              </a:rPr>
              <a:t>Карион</a:t>
            </a:r>
            <a:r>
              <a:rPr lang="ru-RU" sz="2400" dirty="0">
                <a:latin typeface="Georgia" panose="02040502050405020303" pitchFamily="18" charset="0"/>
              </a:rPr>
              <a:t> Истомин в самый принцип обучения?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11. </a:t>
            </a:r>
            <a:r>
              <a:rPr lang="ru-RU" sz="2400" dirty="0">
                <a:latin typeface="Georgia" panose="02040502050405020303" pitchFamily="18" charset="0"/>
              </a:rPr>
              <a:t>Почему мы называем </a:t>
            </a:r>
            <a:r>
              <a:rPr lang="ru-RU" sz="2400" dirty="0" err="1">
                <a:latin typeface="Georgia" panose="02040502050405020303" pitchFamily="18" charset="0"/>
              </a:rPr>
              <a:t>Кариона</a:t>
            </a:r>
            <a:r>
              <a:rPr lang="ru-RU" sz="2400" dirty="0">
                <a:latin typeface="Georgia" panose="02040502050405020303" pitchFamily="18" charset="0"/>
              </a:rPr>
              <a:t> Истомина первым детским писателем?</a:t>
            </a:r>
          </a:p>
          <a:p>
            <a:r>
              <a:rPr lang="ru-RU" sz="2400" dirty="0" smtClean="0">
                <a:latin typeface="Georgia" panose="02040502050405020303" pitchFamily="18" charset="0"/>
              </a:rPr>
              <a:t>12. </a:t>
            </a:r>
            <a:r>
              <a:rPr lang="ru-RU" sz="2400" dirty="0">
                <a:latin typeface="Georgia" panose="02040502050405020303" pitchFamily="18" charset="0"/>
              </a:rPr>
              <a:t>Укажите те нововведения, которые отличают «Лицевой букварь» и «Домострой» </a:t>
            </a:r>
            <a:r>
              <a:rPr lang="ru-RU" sz="2400" dirty="0" err="1">
                <a:latin typeface="Georgia" panose="02040502050405020303" pitchFamily="18" charset="0"/>
              </a:rPr>
              <a:t>Кариона</a:t>
            </a:r>
            <a:r>
              <a:rPr lang="ru-RU" sz="2400" dirty="0">
                <a:latin typeface="Georgia" panose="02040502050405020303" pitchFamily="18" charset="0"/>
              </a:rPr>
              <a:t> Истомина от прежних учебных книг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255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  <a:t>Основная литература:</a:t>
            </a:r>
            <a:endParaRPr lang="ru-RU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7731" y="2133600"/>
            <a:ext cx="9866881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600" dirty="0"/>
          </a:p>
          <a:p>
            <a:pPr lvl="2"/>
            <a:r>
              <a:rPr lang="ru-RU" sz="2400" dirty="0" smtClean="0">
                <a:latin typeface="Georgia" panose="02040502050405020303" pitchFamily="18" charset="0"/>
              </a:rPr>
              <a:t>Дмитриева</a:t>
            </a:r>
            <a:r>
              <a:rPr lang="ru-RU" sz="2400" dirty="0">
                <a:latin typeface="Georgia" panose="02040502050405020303" pitchFamily="18" charset="0"/>
              </a:rPr>
              <a:t>, У. М.. Русская детская литература XIX в. [Электронный ресурс] : учебное пособие. - Москва: НГПУ, 2013. - 118 с.: </a:t>
            </a:r>
            <a:r>
              <a:rPr lang="ru-RU" sz="2400" dirty="0" err="1">
                <a:latin typeface="Georgia" panose="02040502050405020303" pitchFamily="18" charset="0"/>
              </a:rPr>
              <a:t>генеалогич.табл</a:t>
            </a:r>
            <a:r>
              <a:rPr lang="ru-RU" sz="2400" dirty="0">
                <a:latin typeface="Georgia" panose="02040502050405020303" pitchFamily="18" charset="0"/>
              </a:rPr>
              <a:t>. - </a:t>
            </a:r>
            <a:r>
              <a:rPr lang="ru-RU" sz="2400" dirty="0" err="1">
                <a:latin typeface="Georgia" panose="02040502050405020303" pitchFamily="18" charset="0"/>
              </a:rPr>
              <a:t>Библиогр</a:t>
            </a:r>
            <a:r>
              <a:rPr lang="ru-RU" sz="2400" dirty="0">
                <a:latin typeface="Georgia" panose="02040502050405020303" pitchFamily="18" charset="0"/>
              </a:rPr>
              <a:t>.: с. 109- 110. - </a:t>
            </a:r>
            <a:r>
              <a:rPr lang="ru-RU" sz="2400" dirty="0" err="1">
                <a:latin typeface="Georgia" panose="02040502050405020303" pitchFamily="18" charset="0"/>
              </a:rPr>
              <a:t>Загл</a:t>
            </a:r>
            <a:r>
              <a:rPr lang="ru-RU" sz="2400" dirty="0">
                <a:latin typeface="Georgia" panose="02040502050405020303" pitchFamily="18" charset="0"/>
              </a:rPr>
              <a:t>. из текста. - Режим доступа: </a:t>
            </a:r>
            <a:r>
              <a:rPr lang="ru-RU" sz="2400" u="sng" dirty="0">
                <a:latin typeface="Georgia" panose="02040502050405020303" pitchFamily="18" charset="0"/>
                <a:hlinkClick r:id="rId2"/>
              </a:rPr>
              <a:t>http://icdlib.nspu.ru/catalog/details/icdlib/644850/</a:t>
            </a:r>
            <a:endParaRPr lang="ru-RU" sz="2400" dirty="0">
              <a:latin typeface="Georgia" panose="02040502050405020303" pitchFamily="18" charset="0"/>
            </a:endParaRPr>
          </a:p>
          <a:p>
            <a:pPr lvl="2"/>
            <a:r>
              <a:rPr lang="ru-RU" sz="2400" dirty="0">
                <a:latin typeface="Georgia" panose="02040502050405020303" pitchFamily="18" charset="0"/>
              </a:rPr>
              <a:t>Детская литература. Под ред. Е.О. Путиловой, М. 2013г</a:t>
            </a:r>
          </a:p>
          <a:p>
            <a:pPr lvl="2"/>
            <a:r>
              <a:rPr lang="ru-RU" sz="2400" dirty="0">
                <a:latin typeface="Georgia" panose="02040502050405020303" pitchFamily="18" charset="0"/>
              </a:rPr>
              <a:t>Детская литература.  </a:t>
            </a:r>
            <a:r>
              <a:rPr lang="ru-RU" sz="2400" dirty="0" err="1">
                <a:latin typeface="Georgia" panose="02040502050405020303" pitchFamily="18" charset="0"/>
              </a:rPr>
              <a:t>Е.У.Зубарева</a:t>
            </a:r>
            <a:r>
              <a:rPr lang="ru-RU" sz="2400" dirty="0">
                <a:latin typeface="Georgia" panose="02040502050405020303" pitchFamily="18" charset="0"/>
              </a:rPr>
              <a:t> </a:t>
            </a:r>
            <a:r>
              <a:rPr lang="uz-Cyrl-UZ" sz="2400" dirty="0">
                <a:latin typeface="Georgia" panose="02040502050405020303" pitchFamily="18" charset="0"/>
              </a:rPr>
              <a:t>М, 2011г</a:t>
            </a:r>
            <a:endParaRPr lang="ru-RU" sz="2400" dirty="0">
              <a:latin typeface="Georgia" panose="02040502050405020303" pitchFamily="18" charset="0"/>
            </a:endParaRPr>
          </a:p>
          <a:p>
            <a:pPr lvl="2"/>
            <a:r>
              <a:rPr lang="ru-RU" sz="2400" dirty="0">
                <a:latin typeface="Georgia" panose="02040502050405020303" pitchFamily="18" charset="0"/>
              </a:rPr>
              <a:t>История русской детской литературы </a:t>
            </a:r>
            <a:r>
              <a:rPr lang="uz-Cyrl-UZ" sz="2400" dirty="0">
                <a:latin typeface="Georgia" panose="02040502050405020303" pitchFamily="18" charset="0"/>
              </a:rPr>
              <a:t>. </a:t>
            </a:r>
            <a:r>
              <a:rPr lang="ru-RU" sz="2400" dirty="0" err="1">
                <a:latin typeface="Georgia" panose="02040502050405020303" pitchFamily="18" charset="0"/>
              </a:rPr>
              <a:t>Ф.И.Сетин</a:t>
            </a:r>
            <a:r>
              <a:rPr lang="uz-Cyrl-UZ" sz="2400" dirty="0">
                <a:latin typeface="Georgia" panose="02040502050405020303" pitchFamily="18" charset="0"/>
              </a:rPr>
              <a:t> М, 2014</a:t>
            </a:r>
            <a:endParaRPr lang="ru-RU" sz="2400" dirty="0">
              <a:latin typeface="Georgia" panose="02040502050405020303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55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uz-Cyrl-UZ" sz="2400" b="1" dirty="0">
                <a:solidFill>
                  <a:srgbClr val="C00000"/>
                </a:solidFill>
                <a:latin typeface="Georgia" panose="02040502050405020303" pitchFamily="18" charset="0"/>
              </a:rPr>
              <a:t>Дополнительная:</a:t>
            </a:r>
            <a:endParaRPr lang="ru-RU" sz="2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69743" y="1337481"/>
            <a:ext cx="10017457" cy="5104262"/>
          </a:xfrm>
        </p:spPr>
        <p:txBody>
          <a:bodyPr>
            <a:normAutofit/>
          </a:bodyPr>
          <a:lstStyle/>
          <a:p>
            <a:pPr lvl="0"/>
            <a:r>
              <a:rPr lang="ru-RU" sz="2200" dirty="0">
                <a:latin typeface="Georgia" panose="02040502050405020303" pitchFamily="18" charset="0"/>
              </a:rPr>
              <a:t>Алексеев Э.Е. Фольклор в контексте современной культуры. — М.: Советский композитор, 1988. — 237 с.</a:t>
            </a:r>
          </a:p>
          <a:p>
            <a:pPr lvl="0"/>
            <a:r>
              <a:rPr lang="ru-RU" sz="2200" dirty="0">
                <a:latin typeface="Georgia" panose="02040502050405020303" pitchFamily="18" charset="0"/>
              </a:rPr>
              <a:t>Аникин В.П. Русские народные пословицы, поговорки, загадки и детский фольклор. — М.: 1957. — 240 с.</a:t>
            </a:r>
          </a:p>
          <a:p>
            <a:pPr lvl="0"/>
            <a:r>
              <a:rPr lang="ru-RU" sz="2200" dirty="0">
                <a:latin typeface="Georgia" panose="02040502050405020303" pitchFamily="18" charset="0"/>
              </a:rPr>
              <a:t>Василенко В. А. Детский фольклор. — М.: Педагогика, 1978. — 132 с.</a:t>
            </a:r>
          </a:p>
          <a:p>
            <a:pPr lvl="0"/>
            <a:r>
              <a:rPr lang="ru-RU" sz="2200" dirty="0">
                <a:latin typeface="Georgia" panose="02040502050405020303" pitchFamily="18" charset="0"/>
              </a:rPr>
              <a:t>Виноградов Г.С. Русский детский фольклор. — Иркутск: 1930. — 234 с.</a:t>
            </a:r>
          </a:p>
          <a:p>
            <a:pPr lvl="0"/>
            <a:r>
              <a:rPr lang="ru-RU" sz="2200" dirty="0">
                <a:latin typeface="Georgia" panose="02040502050405020303" pitchFamily="18" charset="0"/>
              </a:rPr>
              <a:t>Даль В.И. Толковый словарь живого великорусского языка. — М.: 2009. — 573 с</a:t>
            </a:r>
            <a:r>
              <a:rPr lang="ru-RU" sz="2200" dirty="0" smtClean="0">
                <a:latin typeface="Georgia" panose="02040502050405020303" pitchFamily="18" charset="0"/>
              </a:rPr>
              <a:t>.</a:t>
            </a:r>
          </a:p>
          <a:p>
            <a:pPr lvl="0"/>
            <a:r>
              <a:rPr lang="en-US" sz="2200" dirty="0">
                <a:latin typeface="Georgia" panose="02040502050405020303" pitchFamily="18" charset="0"/>
                <a:hlinkClick r:id="rId2"/>
              </a:rPr>
              <a:t>https://infopedia.su/14xb295.html</a:t>
            </a:r>
            <a:endParaRPr lang="ru-RU" sz="2200" dirty="0">
              <a:latin typeface="Georgia" panose="02040502050405020303" pitchFamily="18" charset="0"/>
            </a:endParaRPr>
          </a:p>
          <a:p>
            <a:endParaRPr lang="ru-RU" dirty="0" smtClean="0"/>
          </a:p>
          <a:p>
            <a:r>
              <a:rPr lang="en-US" dirty="0">
                <a:hlinkClick r:id="rId3"/>
              </a:rPr>
              <a:t>https://boukovki.org/publikacii/nemnogo-o-detskoy-literature-i-eyo-istorii/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874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14026" y="518057"/>
            <a:ext cx="7510462" cy="91281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Контактная информация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76166" y="1492635"/>
            <a:ext cx="7588155" cy="4799297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3000" dirty="0" smtClean="0"/>
              <a:t>   </a:t>
            </a:r>
            <a:r>
              <a:rPr lang="ru-RU" altLang="ru-RU" sz="3000" dirty="0" smtClean="0">
                <a:latin typeface="Georgia" panose="02040502050405020303" pitchFamily="18" charset="0"/>
              </a:rPr>
              <a:t>Гулистанский 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altLang="ru-RU" sz="3000" dirty="0" smtClean="0">
                <a:latin typeface="Georgia" panose="02040502050405020303" pitchFamily="18" charset="0"/>
              </a:rPr>
              <a:t>  </a:t>
            </a:r>
          </a:p>
          <a:p>
            <a:pPr>
              <a:buNone/>
            </a:pPr>
            <a:r>
              <a:rPr lang="ru-RU" altLang="ru-RU" sz="3000" dirty="0" smtClean="0">
                <a:latin typeface="Georgia" panose="02040502050405020303" pitchFamily="18" charset="0"/>
                <a:hlinkClick r:id="rId2"/>
              </a:rPr>
              <a:t>  </a:t>
            </a:r>
            <a:r>
              <a:rPr lang="en-US" altLang="ru-RU" sz="3000" dirty="0" smtClean="0">
                <a:latin typeface="Georgia" panose="02040502050405020303" pitchFamily="18" charset="0"/>
                <a:hlinkClick r:id="rId2"/>
              </a:rPr>
              <a:t>http</a:t>
            </a:r>
            <a:r>
              <a:rPr lang="en-US" altLang="ru-RU" sz="3000" dirty="0">
                <a:latin typeface="Georgia" panose="02040502050405020303" pitchFamily="18" charset="0"/>
                <a:hlinkClick r:id="rId2"/>
              </a:rPr>
              <a:t>://newmoodle.guldu.uz</a:t>
            </a:r>
            <a:r>
              <a:rPr lang="en-US" altLang="ru-RU" sz="3000" dirty="0" smtClean="0">
                <a:latin typeface="Georgia" panose="02040502050405020303" pitchFamily="18" charset="0"/>
                <a:hlinkClick r:id="rId2"/>
              </a:rPr>
              <a:t>/</a:t>
            </a:r>
            <a:endParaRPr lang="ru-RU" altLang="ru-RU" sz="3000" dirty="0" smtClean="0">
              <a:latin typeface="Georgia" panose="02040502050405020303" pitchFamily="18" charset="0"/>
            </a:endParaRPr>
          </a:p>
          <a:p>
            <a:pPr>
              <a:buNone/>
            </a:pPr>
            <a:r>
              <a:rPr lang="ru-RU" altLang="ru-RU" sz="3000" dirty="0" smtClean="0">
                <a:latin typeface="Georgia" panose="02040502050405020303" pitchFamily="18" charset="0"/>
              </a:rPr>
              <a:t>   Кафедра Русского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altLang="ru-RU" sz="3000" dirty="0" smtClean="0">
                <a:latin typeface="Georgia" panose="02040502050405020303" pitchFamily="18" charset="0"/>
              </a:rPr>
              <a:t>    </a:t>
            </a:r>
          </a:p>
          <a:p>
            <a:pPr eaLnBrk="1" hangingPunct="1">
              <a:buFontTx/>
              <a:buNone/>
            </a:pPr>
            <a:r>
              <a:rPr lang="ru-RU" altLang="ru-RU" sz="3000" dirty="0" smtClean="0">
                <a:latin typeface="Georgia" panose="02040502050405020303" pitchFamily="18" charset="0"/>
              </a:rPr>
              <a:t>    </a:t>
            </a:r>
            <a:r>
              <a:rPr lang="en-US" altLang="ru-RU" sz="3000" dirty="0" smtClean="0">
                <a:latin typeface="Georgia" panose="02040502050405020303" pitchFamily="18" charset="0"/>
              </a:rPr>
              <a:t>E-mail: </a:t>
            </a:r>
            <a:r>
              <a:rPr lang="en-US" altLang="ru-RU" sz="3000" dirty="0" smtClean="0">
                <a:latin typeface="Georgia" panose="02040502050405020303" pitchFamily="18" charset="0"/>
                <a:hlinkClick r:id="rId3"/>
              </a:rPr>
              <a:t>stefa77777@mail.ru</a:t>
            </a:r>
            <a:endParaRPr lang="en-US" altLang="ru-RU" sz="3000" dirty="0" smtClean="0">
              <a:latin typeface="Georgia" panose="02040502050405020303" pitchFamily="18" charset="0"/>
            </a:endParaRPr>
          </a:p>
          <a:p>
            <a:pPr eaLnBrk="1" hangingPunct="1">
              <a:buFontTx/>
              <a:buNone/>
            </a:pPr>
            <a:endParaRPr lang="en-US" altLang="ru-RU" sz="1800" dirty="0" smtClean="0">
              <a:latin typeface="Georgia" panose="02040502050405020303" pitchFamily="18" charset="0"/>
            </a:endParaRPr>
          </a:p>
          <a:p>
            <a:pPr algn="r" eaLnBrk="1" hangingPunct="1">
              <a:buFontTx/>
              <a:buNone/>
            </a:pPr>
            <a:r>
              <a:rPr lang="ru-RU" altLang="ru-RU" sz="3000" dirty="0" smtClean="0">
                <a:latin typeface="Georgia" panose="02040502050405020303" pitchFamily="18" charset="0"/>
              </a:rPr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altLang="ru-RU" dirty="0" smtClean="0">
              <a:latin typeface="Georgia" panose="02040502050405020303" pitchFamily="18" charset="0"/>
            </a:endParaRPr>
          </a:p>
        </p:txBody>
      </p:sp>
      <p:pic>
        <p:nvPicPr>
          <p:cNvPr id="20484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26" y="1499081"/>
            <a:ext cx="1265546" cy="114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99" y="2771995"/>
            <a:ext cx="2864726" cy="8307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48418" y="6107953"/>
            <a:ext cx="4196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© 2020, </a:t>
            </a:r>
            <a:r>
              <a:rPr lang="ru-RU" dirty="0" err="1">
                <a:hlinkClick r:id="rId6" tooltip="Гизатулина Ольга Ивановна"/>
              </a:rPr>
              <a:t>Гизатулина</a:t>
            </a:r>
            <a:r>
              <a:rPr lang="ru-RU" dirty="0">
                <a:hlinkClick r:id="rId6" tooltip="Гизатулина Ольга Ивановна"/>
              </a:rPr>
              <a:t> Ольга Ивановна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468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883391" y="624110"/>
            <a:ext cx="9621221" cy="128089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Появление первой русской азбуки на Руси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799" y="1905000"/>
            <a:ext cx="9186081" cy="44767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dirty="0">
                <a:latin typeface="Georgia" panose="02040502050405020303" pitchFamily="18" charset="0"/>
              </a:rPr>
              <a:t>   </a:t>
            </a:r>
            <a:r>
              <a:rPr lang="ru-RU" sz="2800" dirty="0" smtClean="0">
                <a:latin typeface="Georgia" panose="02040502050405020303" pitchFamily="18" charset="0"/>
              </a:rPr>
              <a:t>По одной из наиболее распространённой версии, письменности у восточных славян не существовало, а первой русской азбукой стала </a:t>
            </a:r>
            <a:r>
              <a:rPr lang="ru-RU" sz="2800" u="sng" dirty="0" smtClean="0">
                <a:solidFill>
                  <a:srgbClr val="C00000"/>
                </a:solidFill>
                <a:latin typeface="Georgia" panose="02040502050405020303" pitchFamily="18" charset="0"/>
              </a:rPr>
              <a:t>кириллица</a:t>
            </a:r>
            <a:r>
              <a:rPr lang="ru-RU" sz="28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, </a:t>
            </a:r>
            <a:r>
              <a:rPr lang="ru-RU" sz="2800" dirty="0" smtClean="0">
                <a:latin typeface="Georgia" panose="02040502050405020303" pitchFamily="18" charset="0"/>
              </a:rPr>
              <a:t>созданная братьями Кириллом и </a:t>
            </a:r>
            <a:r>
              <a:rPr lang="ru-RU" sz="2800" dirty="0" err="1" smtClean="0">
                <a:latin typeface="Georgia" panose="02040502050405020303" pitchFamily="18" charset="0"/>
              </a:rPr>
              <a:t>Мефодием</a:t>
            </a:r>
            <a:r>
              <a:rPr lang="ru-RU" sz="2800" dirty="0" smtClean="0">
                <a:latin typeface="Georgia" panose="02040502050405020303" pitchFamily="18" charset="0"/>
              </a:rPr>
              <a:t>.  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latin typeface="Georgia" panose="02040502050405020303" pitchFamily="18" charset="0"/>
              </a:rPr>
              <a:t>   По летописи следует, что они просто добавили к уже существовавшему греческому алфавиту некоторые новые символы, получив в результате азбуку, названную по имени одного из братьев. </a:t>
            </a:r>
          </a:p>
        </p:txBody>
      </p:sp>
    </p:spTree>
    <p:extLst>
      <p:ext uri="{BB962C8B-B14F-4D97-AF65-F5344CB8AC3E}">
        <p14:creationId xmlns:p14="http://schemas.microsoft.com/office/powerpoint/2010/main" val="11901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006" y="447243"/>
            <a:ext cx="8202304" cy="6123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829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7724" y="395786"/>
            <a:ext cx="7915703" cy="6462214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Алфавитная письменность, пришедшая на Русь вместе с Крещением, способствовала возникновению литературы. </a:t>
            </a:r>
            <a:r>
              <a:rPr lang="ru-RU" sz="2400" dirty="0">
                <a:solidFill>
                  <a:srgbClr val="C00000"/>
                </a:solidFill>
                <a:latin typeface="Georgia" panose="02040502050405020303" pitchFamily="18" charset="0"/>
              </a:rPr>
              <a:t>Одним из первых истоков письменных источников детской литературы  можно считать «Повесть временных лет» </a:t>
            </a:r>
            <a:r>
              <a:rPr lang="ru-RU" sz="2400" dirty="0">
                <a:latin typeface="Georgia" panose="02040502050405020303" pitchFamily="18" charset="0"/>
              </a:rPr>
              <a:t>Нестора Летописца. </a:t>
            </a:r>
            <a:endParaRPr lang="ru-RU" sz="2400" dirty="0" smtClean="0">
              <a:latin typeface="Georgia" panose="02040502050405020303" pitchFamily="18" charset="0"/>
            </a:endParaRPr>
          </a:p>
          <a:p>
            <a:r>
              <a:rPr lang="ru-RU" sz="2400" dirty="0" smtClean="0">
                <a:latin typeface="Georgia" panose="02040502050405020303" pitchFamily="18" charset="0"/>
              </a:rPr>
              <a:t>Обладая </a:t>
            </a:r>
            <a:r>
              <a:rPr lang="ru-RU" sz="2400" dirty="0">
                <a:latin typeface="Georgia" panose="02040502050405020303" pitchFamily="18" charset="0"/>
              </a:rPr>
              <a:t>редким даром историка-летописца, Нестор был, одновременно, и писателем: «Повесть» насыщена самым разнообразным материалом – есть там и исторические повести, и новеллы, сказки, легенды; материал автор широко черпал из устного предания</a:t>
            </a:r>
            <a:r>
              <a:rPr lang="ru-RU" sz="2400" dirty="0" smtClean="0">
                <a:latin typeface="Georgia" panose="02040502050405020303" pitchFamily="18" charset="0"/>
              </a:rPr>
              <a:t>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Его перу принадлежит «Житие Бориса и Глеба». Нестор, по мнению исследователя, «остается для нас самым пол­ным и самым ценным историческим источником Древней Руси</a:t>
            </a:r>
            <a:r>
              <a:rPr lang="ru-RU" sz="2400" dirty="0" smtClean="0">
                <a:latin typeface="Georgia" panose="02040502050405020303" pitchFamily="18" charset="0"/>
              </a:rPr>
              <a:t>».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57" y="1273790"/>
            <a:ext cx="2810267" cy="4229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432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617788" y="284164"/>
            <a:ext cx="7510462" cy="10572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Первые рукописные книги</a:t>
            </a:r>
          </a:p>
        </p:txBody>
      </p:sp>
      <p:pic>
        <p:nvPicPr>
          <p:cNvPr id="5" name="Содержимое 4" descr="11905796_01_b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878653" y="1751462"/>
            <a:ext cx="5140325" cy="43180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196" name="Содержимое 3"/>
          <p:cNvSpPr>
            <a:spLocks noGrp="1"/>
          </p:cNvSpPr>
          <p:nvPr>
            <p:ph sz="half" idx="2"/>
          </p:nvPr>
        </p:nvSpPr>
        <p:spPr>
          <a:xfrm>
            <a:off x="7248525" y="2133600"/>
            <a:ext cx="4324776" cy="42481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Georgia" panose="02040502050405020303" pitchFamily="18" charset="0"/>
              </a:rPr>
              <a:t>Создавались монахами и священниками, считавшимися самыми грамотными людьми на Руси</a:t>
            </a:r>
          </a:p>
        </p:txBody>
      </p:sp>
    </p:spTree>
    <p:extLst>
      <p:ext uri="{BB962C8B-B14F-4D97-AF65-F5344CB8AC3E}">
        <p14:creationId xmlns:p14="http://schemas.microsoft.com/office/powerpoint/2010/main" val="271460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2617788" y="284163"/>
            <a:ext cx="7581900" cy="98425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Школа Московской Руси</a:t>
            </a:r>
          </a:p>
        </p:txBody>
      </p:sp>
      <p:sp>
        <p:nvSpPr>
          <p:cNvPr id="9219" name="Содержимое 3"/>
          <p:cNvSpPr>
            <a:spLocks noGrp="1"/>
          </p:cNvSpPr>
          <p:nvPr>
            <p:ph sz="half" idx="2"/>
          </p:nvPr>
        </p:nvSpPr>
        <p:spPr>
          <a:xfrm>
            <a:off x="6311901" y="1773238"/>
            <a:ext cx="5534356" cy="467995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Обучение детей проходило при монастырях или на дому у священников.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Процесс обучения строился на запоминании, т.к. не существовало грамматики.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Развитие школ потребовало </a:t>
            </a:r>
            <a:r>
              <a:rPr lang="ru-RU" sz="2400" u="sng" dirty="0">
                <a:latin typeface="Georgia" panose="02040502050405020303" pitchFamily="18" charset="0"/>
              </a:rPr>
              <a:t>издания учебников.</a:t>
            </a:r>
          </a:p>
          <a:p>
            <a:r>
              <a:rPr lang="ru-RU" sz="2400" dirty="0">
                <a:latin typeface="Georgia" panose="02040502050405020303" pitchFamily="18" charset="0"/>
              </a:rPr>
              <a:t>Первые детские книги – </a:t>
            </a:r>
            <a:r>
              <a:rPr lang="ru-RU" sz="2400" b="1" i="1" u="sng" dirty="0">
                <a:latin typeface="Georgia" panose="02040502050405020303" pitchFamily="18" charset="0"/>
              </a:rPr>
              <a:t>это  учебные  книги</a:t>
            </a:r>
            <a:r>
              <a:rPr lang="ru-RU" sz="2400" dirty="0">
                <a:latin typeface="Georgia" panose="02040502050405020303" pitchFamily="18" charset="0"/>
              </a:rPr>
              <a:t> – азбуки, буквари, азбуковники.</a:t>
            </a:r>
            <a:r>
              <a:rPr lang="ru-RU" sz="2400" b="1" u="sng" dirty="0">
                <a:latin typeface="Georgia" panose="02040502050405020303" pitchFamily="18" charset="0"/>
              </a:rPr>
              <a:t> </a:t>
            </a:r>
          </a:p>
        </p:txBody>
      </p:sp>
      <p:pic>
        <p:nvPicPr>
          <p:cNvPr id="9220" name="Содержимое 4" descr="Рисунок14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48670" y="2072836"/>
            <a:ext cx="4464496" cy="317789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3169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260</TotalTime>
  <Words>2523</Words>
  <Application>Microsoft Office PowerPoint</Application>
  <PresentationFormat>Широкоэкранный</PresentationFormat>
  <Paragraphs>175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7" baseType="lpstr">
      <vt:lpstr>Arial</vt:lpstr>
      <vt:lpstr>Calibri</vt:lpstr>
      <vt:lpstr>Century Gothic</vt:lpstr>
      <vt:lpstr>Georgia</vt:lpstr>
      <vt:lpstr>Times New Roman</vt:lpstr>
      <vt:lpstr>Wingdings</vt:lpstr>
      <vt:lpstr>Wingdings 2</vt:lpstr>
      <vt:lpstr>Wingdings 3</vt:lpstr>
      <vt:lpstr>Легкий дым</vt:lpstr>
      <vt:lpstr>   ИСТОКИ ДЕТСКОЙ ЛИТЕРАТУРЫ    </vt:lpstr>
      <vt:lpstr>Презентация PowerPoint</vt:lpstr>
      <vt:lpstr>В детской литературе условно выделяют такие периоды ее развития:   </vt:lpstr>
      <vt:lpstr>План</vt:lpstr>
      <vt:lpstr>Появление первой русской азбуки на Руси</vt:lpstr>
      <vt:lpstr>Презентация PowerPoint</vt:lpstr>
      <vt:lpstr>Презентация PowerPoint</vt:lpstr>
      <vt:lpstr>Первые рукописные книги</vt:lpstr>
      <vt:lpstr>Школа Московской Руси</vt:lpstr>
      <vt:lpstr>Презентация PowerPoint</vt:lpstr>
      <vt:lpstr>Первый печатный станок</vt:lpstr>
      <vt:lpstr>«Домострой»</vt:lpstr>
      <vt:lpstr>Первые печатные буквари и азбуки</vt:lpstr>
      <vt:lpstr>Первые печатные буквари и азбуки</vt:lpstr>
      <vt:lpstr>Букварь Василия Бурцева</vt:lpstr>
      <vt:lpstr>Потешные (или фряжские, т.е. немецкие) листы</vt:lpstr>
      <vt:lpstr>«Лицевой букварь» Кариона Истомина – 1694 г.</vt:lpstr>
      <vt:lpstr>«Лицевой букварь» Кариона Истомина</vt:lpstr>
      <vt:lpstr>Презентация PowerPoint</vt:lpstr>
      <vt:lpstr>«Лицевой букварь» Кариона Истомина</vt:lpstr>
      <vt:lpstr>Эпоха Петра I</vt:lpstr>
      <vt:lpstr>Эпоха Петра I</vt:lpstr>
      <vt:lpstr>«Юности честное зерцало»</vt:lpstr>
      <vt:lpstr>Презентация PowerPoint</vt:lpstr>
      <vt:lpstr>Презентация PowerPoint</vt:lpstr>
      <vt:lpstr>Презентация PowerPoint</vt:lpstr>
      <vt:lpstr>Славяно-Греко-Латинская Академия в Москве – 1687 г.</vt:lpstr>
      <vt:lpstr>Славяно-Греко-Латинская Академия</vt:lpstr>
      <vt:lpstr>Дальнейшее развитие образования, культуры и искусства в эпоху Просвещения (XVIII век)</vt:lpstr>
      <vt:lpstr>Дальнейшее развитие образования, культуры и искусства в эпоху Просвещения (XVIII век)</vt:lpstr>
      <vt:lpstr>Первый детский журнал «Детское чтение для сердца и разума»</vt:lpstr>
      <vt:lpstr>Первый детский журнал «Детское чтение для сердца и разума»</vt:lpstr>
      <vt:lpstr>Первый детский журнал «Детское чтение для сердца и разума»</vt:lpstr>
      <vt:lpstr>Первый детский журнал «Детское чтение для сердца и разума»</vt:lpstr>
      <vt:lpstr>Значение журнала «Детское чтение для сердца и разума»</vt:lpstr>
      <vt:lpstr>Новиков Николай. "Детское чтение для сердца и разума".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Современное понятие о детской литературе</vt:lpstr>
      <vt:lpstr>Вопросы и задания </vt:lpstr>
      <vt:lpstr>Презентация PowerPoint</vt:lpstr>
      <vt:lpstr>Основная литература:</vt:lpstr>
      <vt:lpstr> Дополнительная:</vt:lpstr>
      <vt:lpstr>Контактная информация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Лекция 4.     Малые фольклорные жанры. </dc:title>
  <dc:creator>User</dc:creator>
  <cp:lastModifiedBy>User</cp:lastModifiedBy>
  <cp:revision>42</cp:revision>
  <dcterms:created xsi:type="dcterms:W3CDTF">2020-09-19T07:01:13Z</dcterms:created>
  <dcterms:modified xsi:type="dcterms:W3CDTF">2020-10-27T12:59:34Z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5719351</vt:lpwstr>
  </property>
  <property fmtid="{D5CDD505-2E9C-101B-9397-08002B2CF9AE}" pid="3" name="NXPowerLiteSettings">
    <vt:lpwstr>C700052003A000</vt:lpwstr>
  </property>
  <property fmtid="{D5CDD505-2E9C-101B-9397-08002B2CF9AE}" pid="4" name="NXPowerLiteVersion">
    <vt:lpwstr>D8.0.11</vt:lpwstr>
  </property>
</Properties>
</file>